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54"/>
  </p:notesMasterIdLst>
  <p:sldIdLst>
    <p:sldId id="256" r:id="rId2"/>
    <p:sldId id="257" r:id="rId3"/>
    <p:sldId id="258" r:id="rId4"/>
    <p:sldId id="262" r:id="rId5"/>
    <p:sldId id="264" r:id="rId6"/>
    <p:sldId id="265" r:id="rId7"/>
    <p:sldId id="266" r:id="rId8"/>
    <p:sldId id="267" r:id="rId9"/>
    <p:sldId id="268" r:id="rId10"/>
    <p:sldId id="259" r:id="rId11"/>
    <p:sldId id="263" r:id="rId12"/>
    <p:sldId id="260"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5" r:id="rId29"/>
    <p:sldId id="284"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305" r:id="rId44"/>
    <p:sldId id="299" r:id="rId45"/>
    <p:sldId id="300" r:id="rId46"/>
    <p:sldId id="301" r:id="rId47"/>
    <p:sldId id="302" r:id="rId48"/>
    <p:sldId id="303" r:id="rId49"/>
    <p:sldId id="306" r:id="rId50"/>
    <p:sldId id="261" r:id="rId51"/>
    <p:sldId id="308" r:id="rId52"/>
    <p:sldId id="307" r:id="rId5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8"/>
    <p:restoredTop sz="94745"/>
  </p:normalViewPr>
  <p:slideViewPr>
    <p:cSldViewPr snapToGrid="0" snapToObjects="1">
      <p:cViewPr varScale="1">
        <p:scale>
          <a:sx n="82" d="100"/>
          <a:sy n="82" d="100"/>
        </p:scale>
        <p:origin x="68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b="0" i="0" u="none" strike="noStrike" cap="none">
                <a:solidFill>
                  <a:schemeClr val="dk1"/>
                </a:solidFill>
                <a:latin typeface="Calibri"/>
                <a:ea typeface="Calibri"/>
                <a:cs typeface="Calibri"/>
                <a:sym typeface="Calibri"/>
              </a:rPr>
              <a:t>‹#›</a:t>
            </a:fld>
            <a:endParaRPr lang="pl-PL"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8" name="Shape 48"/>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49" name="Shape 49"/>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1</a:t>
            </a:fld>
            <a:endParaRPr lang="pl-PL"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76" name="Shape 7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10</a:t>
            </a:fld>
            <a:endParaRPr lang="pl-PL"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400550"/>
            <a:ext cx="5486399" cy="3600450"/>
          </a:xfrm>
          <a:prstGeom prst="rect">
            <a:avLst/>
          </a:prstGeom>
        </p:spPr>
        <p:txBody>
          <a:bodyPr wrap="square" lIns="91425" tIns="91425" rIns="91425" bIns="91425" anchor="t" anchorCtr="0">
            <a:noAutofit/>
          </a:bodyPr>
          <a:lstStyle/>
          <a:p>
            <a:pPr lvl="0">
              <a:spcBef>
                <a:spcPts val="0"/>
              </a:spcBef>
              <a:buNone/>
            </a:pPr>
            <a:endParaRPr/>
          </a:p>
        </p:txBody>
      </p:sp>
      <p:sp>
        <p:nvSpPr>
          <p:cNvPr id="85" name="Shape 8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wrap="square"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wrap="square"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04047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wrap="square"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7358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58" name="Shape 58"/>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2</a:t>
            </a:fld>
            <a:endParaRPr lang="pl-PL"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3</a:t>
            </a:fld>
            <a:endParaRPr lang="pl-PL" sz="12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4</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97413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5</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74744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6</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36125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7</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8282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8</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68863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6" name="Shape 6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pl-PL" sz="1200">
                <a:solidFill>
                  <a:schemeClr val="dk1"/>
                </a:solidFill>
                <a:latin typeface="Calibri"/>
                <a:ea typeface="Calibri"/>
                <a:cs typeface="Calibri"/>
                <a:sym typeface="Calibri"/>
              </a:rPr>
              <a:t>9</a:t>
            </a:fld>
            <a:endParaRPr lang="pl-PL"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276529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lajd tytułowy">
    <p:spTree>
      <p:nvGrpSpPr>
        <p:cNvPr id="1" name="Shape 15"/>
        <p:cNvGrpSpPr/>
        <p:nvPr/>
      </p:nvGrpSpPr>
      <p:grpSpPr>
        <a:xfrm>
          <a:off x="0" y="0"/>
          <a:ext cx="0" cy="0"/>
          <a:chOff x="0" y="0"/>
          <a:chExt cx="0" cy="0"/>
        </a:xfrm>
      </p:grpSpPr>
      <p:sp>
        <p:nvSpPr>
          <p:cNvPr id="16" name="Shape 16"/>
          <p:cNvSpPr txBox="1">
            <a:spLocks noGrp="1"/>
          </p:cNvSpPr>
          <p:nvPr>
            <p:ph type="subTitle" idx="1"/>
          </p:nvPr>
        </p:nvSpPr>
        <p:spPr>
          <a:xfrm>
            <a:off x="4248150" y="4173537"/>
            <a:ext cx="5397500" cy="563562"/>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endParaRPr/>
          </a:p>
        </p:txBody>
      </p:sp>
      <p:pic>
        <p:nvPicPr>
          <p:cNvPr id="17" name="Shape 17"/>
          <p:cNvPicPr preferRelativeResize="0"/>
          <p:nvPr/>
        </p:nvPicPr>
        <p:blipFill rotWithShape="1">
          <a:blip r:embed="rId2">
            <a:alphaModFix/>
          </a:blip>
          <a:srcRect/>
          <a:stretch/>
        </p:blipFill>
        <p:spPr>
          <a:xfrm>
            <a:off x="0" y="152400"/>
            <a:ext cx="4711699" cy="2356648"/>
          </a:xfrm>
          <a:prstGeom prst="rect">
            <a:avLst/>
          </a:prstGeom>
          <a:noFill/>
          <a:ln>
            <a:noFill/>
          </a:ln>
        </p:spPr>
      </p:pic>
      <p:sp>
        <p:nvSpPr>
          <p:cNvPr id="18" name="Shape 1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body" idx="2"/>
          </p:nvPr>
        </p:nvSpPr>
        <p:spPr>
          <a:xfrm>
            <a:off x="4237521" y="3349255"/>
            <a:ext cx="7266905" cy="644892"/>
          </a:xfrm>
          <a:prstGeom prst="rect">
            <a:avLst/>
          </a:prstGeom>
          <a:noFill/>
          <a:ln>
            <a:noFill/>
          </a:ln>
        </p:spPr>
        <p:txBody>
          <a:bodyPr wrap="square" lIns="91425" tIns="91425" rIns="91425" bIns="91425" anchor="t" anchorCtr="0"/>
          <a:lstStyle>
            <a:lvl1pPr marL="0" marR="0" lvl="0" indent="0" algn="l" rtl="0">
              <a:lnSpc>
                <a:spcPct val="90000"/>
              </a:lnSpc>
              <a:spcBef>
                <a:spcPts val="1000"/>
              </a:spcBef>
              <a:spcAft>
                <a:spcPts val="0"/>
              </a:spcAft>
              <a:buClr>
                <a:schemeClr val="dk1"/>
              </a:buClr>
              <a:buFont typeface="Arial"/>
              <a:buNone/>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cSld name="1_Dwa elementy zawartości">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838200" y="365125"/>
            <a:ext cx="10515599" cy="1325562"/>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Font typeface="Calibri"/>
              <a:buNone/>
              <a:defRPr sz="36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2" name="Shape 22"/>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838200" y="6356350"/>
            <a:ext cx="2743199" cy="365125"/>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a:t>
            </a:fld>
            <a:endParaRPr lang="pl-PL" sz="1200">
              <a:solidFill>
                <a:srgbClr val="888888"/>
              </a:solidFill>
              <a:latin typeface="Calibri"/>
              <a:ea typeface="Calibri"/>
              <a:cs typeface="Calibri"/>
              <a:sym typeface="Calibri"/>
            </a:endParaRPr>
          </a:p>
        </p:txBody>
      </p:sp>
      <p:pic>
        <p:nvPicPr>
          <p:cNvPr id="27" name="Shape 27"/>
          <p:cNvPicPr preferRelativeResize="0"/>
          <p:nvPr/>
        </p:nvPicPr>
        <p:blipFill rotWithShape="1">
          <a:blip r:embed="rId2">
            <a:alphaModFix/>
          </a:blip>
          <a:srcRect/>
          <a:stretch/>
        </p:blipFill>
        <p:spPr>
          <a:xfrm>
            <a:off x="9245096" y="7"/>
            <a:ext cx="2121095" cy="106054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3_Dwa elementy zawartości">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838200" y="365125"/>
            <a:ext cx="10515599" cy="1325562"/>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0" name="Shape 30"/>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dt" idx="10"/>
          </p:nvPr>
        </p:nvSpPr>
        <p:spPr>
          <a:xfrm>
            <a:off x="838200" y="6356350"/>
            <a:ext cx="2743199" cy="365125"/>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a:t>
            </a:fld>
            <a:endParaRPr lang="pl-PL" sz="1200">
              <a:solidFill>
                <a:srgbClr val="888888"/>
              </a:solidFill>
              <a:latin typeface="Calibri"/>
              <a:ea typeface="Calibri"/>
              <a:cs typeface="Calibri"/>
              <a:sym typeface="Calibri"/>
            </a:endParaRPr>
          </a:p>
        </p:txBody>
      </p:sp>
      <p:pic>
        <p:nvPicPr>
          <p:cNvPr id="35" name="Shape 35"/>
          <p:cNvPicPr preferRelativeResize="0"/>
          <p:nvPr/>
        </p:nvPicPr>
        <p:blipFill rotWithShape="1">
          <a:blip r:embed="rId2">
            <a:alphaModFix/>
          </a:blip>
          <a:srcRect/>
          <a:stretch/>
        </p:blipFill>
        <p:spPr>
          <a:xfrm>
            <a:off x="9245096" y="7"/>
            <a:ext cx="2121095" cy="10605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2_Dwa elementy zawartości">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838200" y="365125"/>
            <a:ext cx="10515599" cy="1325562"/>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Font typeface="Calibri"/>
              <a:buNone/>
              <a:defRPr sz="36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body" idx="1"/>
          </p:nvPr>
        </p:nvSpPr>
        <p:spPr>
          <a:xfrm>
            <a:off x="838200" y="1825625"/>
            <a:ext cx="10527992"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dt" idx="10"/>
          </p:nvPr>
        </p:nvSpPr>
        <p:spPr>
          <a:xfrm>
            <a:off x="838200" y="6356350"/>
            <a:ext cx="2743199" cy="365125"/>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a:t>
            </a:fld>
            <a:endParaRPr lang="pl-PL" sz="1200">
              <a:solidFill>
                <a:srgbClr val="888888"/>
              </a:solidFill>
              <a:latin typeface="Calibri"/>
              <a:ea typeface="Calibri"/>
              <a:cs typeface="Calibri"/>
              <a:sym typeface="Calibri"/>
            </a:endParaRPr>
          </a:p>
        </p:txBody>
      </p:sp>
      <p:pic>
        <p:nvPicPr>
          <p:cNvPr id="42" name="Shape 42"/>
          <p:cNvPicPr preferRelativeResize="0"/>
          <p:nvPr/>
        </p:nvPicPr>
        <p:blipFill rotWithShape="1">
          <a:blip r:embed="rId2">
            <a:alphaModFix/>
          </a:blip>
          <a:srcRect/>
          <a:stretch/>
        </p:blipFill>
        <p:spPr>
          <a:xfrm>
            <a:off x="9245096" y="7"/>
            <a:ext cx="2121095" cy="106054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Układ niestandardowy">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838200" y="365125"/>
            <a:ext cx="10515599" cy="1325562"/>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5" name="Shape 4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599" cy="1325562"/>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838200" y="1825625"/>
            <a:ext cx="10515599"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199" cy="365125"/>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b="0" i="0" u="none" strike="noStrike" cap="none">
                <a:solidFill>
                  <a:srgbClr val="888888"/>
                </a:solidFill>
                <a:latin typeface="Calibri"/>
                <a:ea typeface="Calibri"/>
                <a:cs typeface="Calibri"/>
                <a:sym typeface="Calibri"/>
              </a:rPr>
              <a:t>‹#›</a:t>
            </a:fld>
            <a:endParaRPr lang="pl-PL"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subTitle" idx="1"/>
          </p:nvPr>
        </p:nvSpPr>
        <p:spPr>
          <a:xfrm>
            <a:off x="4248150" y="4173537"/>
            <a:ext cx="5397500" cy="563562"/>
          </a:xfrm>
          <a:prstGeom prst="rect">
            <a:avLst/>
          </a:prstGeom>
          <a:noFill/>
          <a:ln>
            <a:noFill/>
          </a:ln>
        </p:spPr>
        <p:txBody>
          <a:bodyPr wrap="square" lIns="91425" tIns="45700" rIns="91425" bIns="45700" anchor="t" anchorCtr="0">
            <a:noAutofit/>
          </a:bodyPr>
          <a:lstStyle/>
          <a:p>
            <a:pPr marL="0" marR="0" lvl="0" indent="0" algn="l" rtl="0">
              <a:lnSpc>
                <a:spcPct val="90000"/>
              </a:lnSpc>
              <a:spcBef>
                <a:spcPts val="0"/>
              </a:spcBef>
              <a:buClr>
                <a:schemeClr val="dk1"/>
              </a:buClr>
              <a:buSzPct val="25000"/>
              <a:buFont typeface="Arial"/>
              <a:buNone/>
            </a:pPr>
            <a:r>
              <a:rPr lang="pl-PL" sz="2400" dirty="0"/>
              <a:t>Trener: Krzysztof Majewski</a:t>
            </a: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200" b="0" i="0" u="none" strike="noStrike" cap="none">
                <a:solidFill>
                  <a:srgbClr val="888888"/>
                </a:solidFill>
                <a:latin typeface="Calibri"/>
                <a:ea typeface="Calibri"/>
                <a:cs typeface="Calibri"/>
                <a:sym typeface="Calibri"/>
              </a:rPr>
              <a:t>www.infoshareacademy.com</a:t>
            </a:r>
          </a:p>
        </p:txBody>
      </p:sp>
      <p:sp>
        <p:nvSpPr>
          <p:cNvPr id="53" name="Shape 53"/>
          <p:cNvSpPr txBox="1">
            <a:spLocks noGrp="1"/>
          </p:cNvSpPr>
          <p:nvPr>
            <p:ph type="body" idx="2"/>
          </p:nvPr>
        </p:nvSpPr>
        <p:spPr>
          <a:xfrm>
            <a:off x="4237521" y="3349255"/>
            <a:ext cx="7266905" cy="644892"/>
          </a:xfrm>
          <a:prstGeom prst="rect">
            <a:avLst/>
          </a:prstGeom>
          <a:noFill/>
          <a:ln>
            <a:noFill/>
          </a:ln>
        </p:spPr>
        <p:txBody>
          <a:bodyPr wrap="square" lIns="91425" tIns="45700" rIns="91425" bIns="45700" anchor="t" anchorCtr="0">
            <a:noAutofit/>
          </a:bodyPr>
          <a:lstStyle/>
          <a:p>
            <a:pPr marL="0" marR="0" lvl="0" indent="0" algn="l" rtl="0">
              <a:lnSpc>
                <a:spcPct val="90000"/>
              </a:lnSpc>
              <a:spcBef>
                <a:spcPts val="0"/>
              </a:spcBef>
              <a:spcAft>
                <a:spcPts val="0"/>
              </a:spcAft>
              <a:buClr>
                <a:schemeClr val="dk1"/>
              </a:buClr>
              <a:buSzPct val="25000"/>
              <a:buFont typeface="Arial"/>
              <a:buNone/>
            </a:pPr>
            <a:r>
              <a:rPr lang="pl-PL" sz="3600" b="1" dirty="0"/>
              <a:t>SCRUM</a:t>
            </a:r>
          </a:p>
        </p:txBody>
      </p:sp>
      <p:sp>
        <p:nvSpPr>
          <p:cNvPr id="54" name="Shape 54"/>
          <p:cNvSpPr/>
          <p:nvPr/>
        </p:nvSpPr>
        <p:spPr>
          <a:xfrm>
            <a:off x="4248150" y="5156057"/>
            <a:ext cx="3093476" cy="36933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pl-PL" sz="1800" b="0" i="0" u="none" strike="noStrike" cap="none" dirty="0">
                <a:solidFill>
                  <a:schemeClr val="dk1"/>
                </a:solidFill>
                <a:latin typeface="Calibri"/>
                <a:ea typeface="Calibri"/>
                <a:cs typeface="Calibri"/>
                <a:sym typeface="Calibri"/>
              </a:rPr>
              <a:t>Szczecin, </a:t>
            </a:r>
            <a:r>
              <a:rPr lang="pl-PL" sz="1800" dirty="0">
                <a:solidFill>
                  <a:schemeClr val="dk1"/>
                </a:solidFill>
                <a:latin typeface="Calibri"/>
                <a:ea typeface="Calibri"/>
                <a:cs typeface="Calibri"/>
                <a:sym typeface="Calibri"/>
              </a:rPr>
              <a:t> 18.11.2018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81" name="Shape 8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82" name="Shape 8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10</a:t>
            </a:fld>
            <a:endParaRPr lang="pl-PL" sz="1200">
              <a:solidFill>
                <a:srgbClr val="888888"/>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1377842" y="869949"/>
            <a:ext cx="9436316" cy="548640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11</a:t>
            </a:fld>
            <a:endParaRPr lang="pl-PL" sz="1200">
              <a:solidFill>
                <a:srgbClr val="888888"/>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519954" y="2008094"/>
            <a:ext cx="4446494" cy="3334870"/>
          </a:xfrm>
          <a:prstGeom prst="rect">
            <a:avLst/>
          </a:prstGeom>
        </p:spPr>
      </p:pic>
      <p:sp>
        <p:nvSpPr>
          <p:cNvPr id="7" name="Rectangle 6"/>
          <p:cNvSpPr/>
          <p:nvPr/>
        </p:nvSpPr>
        <p:spPr>
          <a:xfrm>
            <a:off x="3589946" y="913527"/>
            <a:ext cx="5159606" cy="646331"/>
          </a:xfrm>
          <a:prstGeom prst="rect">
            <a:avLst/>
          </a:prstGeom>
        </p:spPr>
        <p:txBody>
          <a:bodyPr wrap="square">
            <a:spAutoFit/>
          </a:bodyPr>
          <a:lstStyle/>
          <a:p>
            <a:pPr algn="ctr"/>
            <a:r>
              <a:rPr lang="en-US" sz="3600" b="1">
                <a:latin typeface="Calibri" charset="0"/>
                <a:ea typeface="Calibri" charset="0"/>
                <a:cs typeface="Calibri" charset="0"/>
              </a:rPr>
              <a:t>Waterfall vs Agile</a:t>
            </a:r>
          </a:p>
        </p:txBody>
      </p:sp>
      <p:pic>
        <p:nvPicPr>
          <p:cNvPr id="8" name="Picture 7"/>
          <p:cNvPicPr>
            <a:picLocks noChangeAspect="1"/>
          </p:cNvPicPr>
          <p:nvPr/>
        </p:nvPicPr>
        <p:blipFill>
          <a:blip r:embed="rId3"/>
          <a:stretch>
            <a:fillRect/>
          </a:stretch>
        </p:blipFill>
        <p:spPr>
          <a:xfrm>
            <a:off x="6169749" y="1819088"/>
            <a:ext cx="5635812" cy="3712882"/>
          </a:xfrm>
          <a:prstGeom prst="rect">
            <a:avLst/>
          </a:prstGeom>
        </p:spPr>
      </p:pic>
      <p:sp>
        <p:nvSpPr>
          <p:cNvPr id="9"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885461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90"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91" name="Shape 91"/>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12</a:t>
            </a:fld>
            <a:endParaRPr lang="pl-PL" sz="1200">
              <a:solidFill>
                <a:srgbClr val="888888"/>
              </a:solidFill>
              <a:latin typeface="Calibri"/>
              <a:ea typeface="Calibri"/>
              <a:cs typeface="Calibri"/>
              <a:sym typeface="Calibri"/>
            </a:endParaRPr>
          </a:p>
        </p:txBody>
      </p:sp>
      <p:pic>
        <p:nvPicPr>
          <p:cNvPr id="3" name="Picture 2"/>
          <p:cNvPicPr>
            <a:picLocks noChangeAspect="1"/>
          </p:cNvPicPr>
          <p:nvPr/>
        </p:nvPicPr>
        <p:blipFill>
          <a:blip r:embed="rId3"/>
          <a:stretch>
            <a:fillRect/>
          </a:stretch>
        </p:blipFill>
        <p:spPr>
          <a:xfrm>
            <a:off x="2263099" y="675994"/>
            <a:ext cx="7719100" cy="586291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Lean Concepts</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13</a:t>
            </a:fld>
            <a:endParaRPr lang="pl-PL" sz="1200">
              <a:solidFill>
                <a:srgbClr val="888888"/>
              </a:solidFill>
              <a:latin typeface="Calibri"/>
              <a:ea typeface="Calibri"/>
              <a:cs typeface="Calibri"/>
              <a:sym typeface="Calibri"/>
            </a:endParaRPr>
          </a:p>
        </p:txBody>
      </p:sp>
      <p:sp>
        <p:nvSpPr>
          <p:cNvPr id="6" name="Rectangle 5"/>
          <p:cNvSpPr/>
          <p:nvPr/>
        </p:nvSpPr>
        <p:spPr>
          <a:xfrm>
            <a:off x="1631575" y="2234914"/>
            <a:ext cx="8444753" cy="2246769"/>
          </a:xfrm>
          <a:prstGeom prst="rect">
            <a:avLst/>
          </a:prstGeom>
        </p:spPr>
        <p:txBody>
          <a:bodyPr wrap="square">
            <a:spAutoFit/>
          </a:bodyPr>
          <a:lstStyle/>
          <a:p>
            <a:pPr>
              <a:buFont typeface="Arial" charset="0"/>
              <a:buChar char="•"/>
            </a:pPr>
            <a:r>
              <a:rPr lang="en-US" sz="2800" dirty="0">
                <a:solidFill>
                  <a:schemeClr val="tx1"/>
                </a:solidFill>
                <a:latin typeface="Calibri" charset="0"/>
                <a:ea typeface="Calibri" charset="0"/>
                <a:cs typeface="Calibri" charset="0"/>
              </a:rPr>
              <a:t>Muri - The concept of not overloading processes.</a:t>
            </a:r>
          </a:p>
          <a:p>
            <a:pPr>
              <a:buFont typeface="Arial" charset="0"/>
              <a:buChar char="•"/>
            </a:pPr>
            <a:r>
              <a:rPr lang="en-US" sz="2800" dirty="0">
                <a:solidFill>
                  <a:schemeClr val="tx1"/>
                </a:solidFill>
                <a:latin typeface="Calibri" charset="0"/>
                <a:ea typeface="Calibri" charset="0"/>
                <a:cs typeface="Calibri" charset="0"/>
              </a:rPr>
              <a:t>Muda - The concept of keeping the flow smooth and even.</a:t>
            </a:r>
          </a:p>
          <a:p>
            <a:pPr>
              <a:buFont typeface="Arial" charset="0"/>
              <a:buChar char="•"/>
            </a:pPr>
            <a:r>
              <a:rPr lang="en-US" sz="2800" dirty="0">
                <a:solidFill>
                  <a:schemeClr val="tx1"/>
                </a:solidFill>
                <a:latin typeface="Calibri" charset="0"/>
                <a:ea typeface="Calibri" charset="0"/>
                <a:cs typeface="Calibri" charset="0"/>
              </a:rPr>
              <a:t>Mura - The concept of removing the Non-Value adding activities.</a:t>
            </a:r>
            <a:endParaRPr lang="en-US" sz="2800" dirty="0">
              <a:solidFill>
                <a:schemeClr val="tx1"/>
              </a:solidFill>
              <a:effectLst/>
              <a:latin typeface="Calibri" charset="0"/>
              <a:ea typeface="Calibri" charset="0"/>
              <a:cs typeface="Calibri" charset="0"/>
            </a:endParaRPr>
          </a:p>
        </p:txBody>
      </p:sp>
      <p:sp>
        <p:nvSpPr>
          <p:cNvPr id="8"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515169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Calibri" charset="0"/>
                <a:ea typeface="Calibri" charset="0"/>
                <a:cs typeface="Calibri" charset="0"/>
              </a:rPr>
              <a:t>Lean Principles</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14</a:t>
            </a:fld>
            <a:endParaRPr lang="pl-PL" sz="1200">
              <a:solidFill>
                <a:srgbClr val="888888"/>
              </a:solidFill>
              <a:latin typeface="Calibri"/>
              <a:ea typeface="Calibri"/>
              <a:cs typeface="Calibri"/>
              <a:sym typeface="Calibri"/>
            </a:endParaRPr>
          </a:p>
        </p:txBody>
      </p:sp>
      <p:sp>
        <p:nvSpPr>
          <p:cNvPr id="6" name="Rectangle 5"/>
          <p:cNvSpPr/>
          <p:nvPr/>
        </p:nvSpPr>
        <p:spPr>
          <a:xfrm>
            <a:off x="1631575" y="2234914"/>
            <a:ext cx="8444753" cy="3108543"/>
          </a:xfrm>
          <a:prstGeom prst="rect">
            <a:avLst/>
          </a:prstGeom>
        </p:spPr>
        <p:txBody>
          <a:bodyPr wrap="square">
            <a:spAutoFit/>
          </a:bodyPr>
          <a:lstStyle/>
          <a:p>
            <a:pPr marL="457200" indent="-457200">
              <a:buFont typeface="Arial" charset="0"/>
              <a:buChar char="•"/>
            </a:pPr>
            <a:r>
              <a:rPr lang="en-US" sz="2800" dirty="0">
                <a:latin typeface="Calibri" charset="0"/>
                <a:ea typeface="Calibri" charset="0"/>
                <a:cs typeface="Calibri" charset="0"/>
              </a:rPr>
              <a:t>Eliminate Waste</a:t>
            </a:r>
          </a:p>
          <a:p>
            <a:pPr marL="457200" indent="-457200">
              <a:buFont typeface="Arial" charset="0"/>
              <a:buChar char="•"/>
            </a:pPr>
            <a:r>
              <a:rPr lang="en-US" sz="2800" dirty="0">
                <a:latin typeface="Calibri" charset="0"/>
                <a:ea typeface="Calibri" charset="0"/>
                <a:cs typeface="Calibri" charset="0"/>
              </a:rPr>
              <a:t>Build Quality In</a:t>
            </a:r>
          </a:p>
          <a:p>
            <a:pPr marL="457200" indent="-457200">
              <a:buFont typeface="Arial" charset="0"/>
              <a:buChar char="•"/>
            </a:pPr>
            <a:r>
              <a:rPr lang="en-US" sz="2800" dirty="0">
                <a:latin typeface="Calibri" charset="0"/>
                <a:ea typeface="Calibri" charset="0"/>
                <a:cs typeface="Calibri" charset="0"/>
              </a:rPr>
              <a:t>Create Knowledge</a:t>
            </a:r>
          </a:p>
          <a:p>
            <a:pPr marL="457200" indent="-457200">
              <a:buFont typeface="Arial" charset="0"/>
              <a:buChar char="•"/>
            </a:pPr>
            <a:r>
              <a:rPr lang="en-US" sz="2800" dirty="0">
                <a:latin typeface="Calibri" charset="0"/>
                <a:ea typeface="Calibri" charset="0"/>
                <a:cs typeface="Calibri" charset="0"/>
              </a:rPr>
              <a:t>Defer commitment</a:t>
            </a:r>
          </a:p>
          <a:p>
            <a:pPr marL="457200" indent="-457200">
              <a:buFont typeface="Arial" charset="0"/>
              <a:buChar char="•"/>
            </a:pPr>
            <a:r>
              <a:rPr lang="en-US" sz="2800" dirty="0">
                <a:latin typeface="Calibri" charset="0"/>
                <a:ea typeface="Calibri" charset="0"/>
                <a:cs typeface="Calibri" charset="0"/>
              </a:rPr>
              <a:t>Respect People</a:t>
            </a:r>
          </a:p>
          <a:p>
            <a:pPr marL="457200" indent="-457200">
              <a:buFont typeface="Arial" charset="0"/>
              <a:buChar char="•"/>
            </a:pPr>
            <a:r>
              <a:rPr lang="en-US" sz="2800" dirty="0">
                <a:latin typeface="Calibri" charset="0"/>
                <a:ea typeface="Calibri" charset="0"/>
                <a:cs typeface="Calibri" charset="0"/>
              </a:rPr>
              <a:t>Optimize the Whole</a:t>
            </a:r>
          </a:p>
          <a:p>
            <a:pPr marL="457200" indent="-457200">
              <a:buFont typeface="Arial" charset="0"/>
              <a:buChar char="•"/>
            </a:pPr>
            <a:r>
              <a:rPr lang="en-US" sz="2800" dirty="0">
                <a:latin typeface="Calibri" charset="0"/>
                <a:ea typeface="Calibri" charset="0"/>
                <a:cs typeface="Calibri" charset="0"/>
              </a:rPr>
              <a:t>Deliver as fast as possible</a:t>
            </a:r>
          </a:p>
        </p:txBody>
      </p:sp>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51479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Kanban</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15</a:t>
            </a:fld>
            <a:endParaRPr lang="pl-PL" sz="1200">
              <a:solidFill>
                <a:srgbClr val="888888"/>
              </a:solidFill>
              <a:latin typeface="Calibri"/>
              <a:ea typeface="Calibri"/>
              <a:cs typeface="Calibri"/>
              <a:sym typeface="Calibri"/>
            </a:endParaRPr>
          </a:p>
        </p:txBody>
      </p:sp>
      <p:pic>
        <p:nvPicPr>
          <p:cNvPr id="3" name="Picture 2"/>
          <p:cNvPicPr>
            <a:picLocks noChangeAspect="1"/>
          </p:cNvPicPr>
          <p:nvPr/>
        </p:nvPicPr>
        <p:blipFill>
          <a:blip r:embed="rId2"/>
          <a:stretch>
            <a:fillRect/>
          </a:stretch>
        </p:blipFill>
        <p:spPr>
          <a:xfrm>
            <a:off x="2070223" y="1334107"/>
            <a:ext cx="8436412" cy="5022243"/>
          </a:xfrm>
          <a:prstGeom prst="rect">
            <a:avLst/>
          </a:prstGeom>
        </p:spPr>
      </p:pic>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57806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Kanban rules</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16</a:t>
            </a:fld>
            <a:endParaRPr lang="pl-PL" sz="1200">
              <a:solidFill>
                <a:srgbClr val="888888"/>
              </a:solidFill>
              <a:latin typeface="Calibri"/>
              <a:ea typeface="Calibri"/>
              <a:cs typeface="Calibri"/>
              <a:sym typeface="Calibri"/>
            </a:endParaRPr>
          </a:p>
        </p:txBody>
      </p:sp>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8" name="Text Placeholder 2"/>
          <p:cNvSpPr>
            <a:spLocks noGrp="1"/>
          </p:cNvSpPr>
          <p:nvPr>
            <p:ph type="body" idx="1"/>
          </p:nvPr>
        </p:nvSpPr>
        <p:spPr>
          <a:xfrm>
            <a:off x="1842246" y="1690687"/>
            <a:ext cx="8090647" cy="4351338"/>
          </a:xfrm>
        </p:spPr>
        <p:txBody>
          <a:bodyPr/>
          <a:lstStyle/>
          <a:p>
            <a:r>
              <a:rPr lang="en-US" dirty="0"/>
              <a:t> No deficiencies.</a:t>
            </a:r>
          </a:p>
          <a:p>
            <a:r>
              <a:rPr lang="en-US" dirty="0"/>
              <a:t> No delays.</a:t>
            </a:r>
          </a:p>
          <a:p>
            <a:r>
              <a:rPr lang="en-US" dirty="0"/>
              <a:t> No stockpiling.</a:t>
            </a:r>
          </a:p>
          <a:p>
            <a:r>
              <a:rPr lang="en-US" dirty="0"/>
              <a:t> No queues as no one can be idle at any stage of the production process.</a:t>
            </a:r>
          </a:p>
          <a:p>
            <a:r>
              <a:rPr lang="en-US" dirty="0"/>
              <a:t> No unnecessary technological operations nor control ones.</a:t>
            </a:r>
          </a:p>
        </p:txBody>
      </p:sp>
    </p:spTree>
    <p:extLst>
      <p:ext uri="{BB962C8B-B14F-4D97-AF65-F5344CB8AC3E}">
        <p14:creationId xmlns:p14="http://schemas.microsoft.com/office/powerpoint/2010/main" val="1688236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What is SCRUM?</a:t>
            </a:r>
            <a:br>
              <a:rPr lang="en-US" dirty="0"/>
            </a:br>
            <a:endParaRPr lang="en-US" dirty="0"/>
          </a:p>
        </p:txBody>
      </p:sp>
      <p:sp>
        <p:nvSpPr>
          <p:cNvPr id="3" name="Text Placeholder 2"/>
          <p:cNvSpPr>
            <a:spLocks noGrp="1"/>
          </p:cNvSpPr>
          <p:nvPr>
            <p:ph type="body" idx="1"/>
          </p:nvPr>
        </p:nvSpPr>
        <p:spPr>
          <a:xfrm>
            <a:off x="1519518" y="2005012"/>
            <a:ext cx="5181600" cy="4351338"/>
          </a:xfrm>
        </p:spPr>
        <p:txBody>
          <a:bodyPr/>
          <a:lstStyle/>
          <a:p>
            <a:endParaRPr lang="en-US" dirty="0"/>
          </a:p>
          <a:p>
            <a:endParaRPr lang="en-US" dirty="0"/>
          </a:p>
          <a:p>
            <a:pPr marL="177800" indent="0">
              <a:buNone/>
            </a:pPr>
            <a:r>
              <a:rPr lang="en-US" dirty="0"/>
              <a:t>Not only a rugby term</a:t>
            </a:r>
          </a:p>
          <a:p>
            <a:endParaRPr lang="en-US" dirty="0"/>
          </a:p>
        </p:txBody>
      </p:sp>
      <p:pic>
        <p:nvPicPr>
          <p:cNvPr id="6" name="Picture 5"/>
          <p:cNvPicPr>
            <a:picLocks noChangeAspect="1"/>
          </p:cNvPicPr>
          <p:nvPr/>
        </p:nvPicPr>
        <p:blipFill>
          <a:blip r:embed="rId2"/>
          <a:stretch>
            <a:fillRect/>
          </a:stretch>
        </p:blipFill>
        <p:spPr>
          <a:xfrm>
            <a:off x="5533464" y="1529929"/>
            <a:ext cx="5105400" cy="3835400"/>
          </a:xfrm>
          <a:prstGeom prst="rect">
            <a:avLst/>
          </a:prstGeom>
        </p:spPr>
      </p:pic>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17</a:t>
            </a:fld>
            <a:endParaRPr lang="pl-PL" sz="1200">
              <a:solidFill>
                <a:srgbClr val="888888"/>
              </a:solidFill>
              <a:latin typeface="Calibri"/>
              <a:ea typeface="Calibri"/>
              <a:cs typeface="Calibri"/>
              <a:sym typeface="Calibri"/>
            </a:endParaRPr>
          </a:p>
        </p:txBody>
      </p:sp>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845821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What is SCRUM?</a:t>
            </a:r>
            <a:br>
              <a:rPr lang="en-US" dirty="0"/>
            </a:br>
            <a:endParaRPr lang="en-US" dirty="0"/>
          </a:p>
        </p:txBody>
      </p:sp>
      <p:sp>
        <p:nvSpPr>
          <p:cNvPr id="3" name="Text Placeholder 2"/>
          <p:cNvSpPr>
            <a:spLocks noGrp="1"/>
          </p:cNvSpPr>
          <p:nvPr>
            <p:ph type="body" idx="1"/>
          </p:nvPr>
        </p:nvSpPr>
        <p:spPr>
          <a:xfrm>
            <a:off x="1519518" y="2005012"/>
            <a:ext cx="8951258" cy="4351338"/>
          </a:xfrm>
        </p:spPr>
        <p:txBody>
          <a:bodyPr/>
          <a:lstStyle/>
          <a:p>
            <a:endParaRPr lang="en-US" dirty="0"/>
          </a:p>
          <a:p>
            <a:endParaRPr lang="en-US" dirty="0"/>
          </a:p>
          <a:p>
            <a:pPr marL="177800" indent="0">
              <a:buNone/>
            </a:pPr>
            <a:r>
              <a:rPr lang="en-US" dirty="0"/>
              <a:t>Scrum is a simple framework used to organize teams and get work done more productively with higher quality.</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18</a:t>
            </a:fld>
            <a:endParaRPr lang="pl-PL" sz="1200">
              <a:solidFill>
                <a:srgbClr val="888888"/>
              </a:solidFill>
              <a:latin typeface="Calibri"/>
              <a:ea typeface="Calibri"/>
              <a:cs typeface="Calibri"/>
              <a:sym typeface="Calibri"/>
            </a:endParaRPr>
          </a:p>
        </p:txBody>
      </p:sp>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024209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What is SCRUM?</a:t>
            </a:r>
            <a:br>
              <a:rPr lang="en-US" dirty="0"/>
            </a:br>
            <a:endParaRPr lang="en-US" dirty="0"/>
          </a:p>
        </p:txBody>
      </p:sp>
      <p:sp>
        <p:nvSpPr>
          <p:cNvPr id="3" name="Text Placeholder 2"/>
          <p:cNvSpPr>
            <a:spLocks noGrp="1"/>
          </p:cNvSpPr>
          <p:nvPr>
            <p:ph type="body" idx="1"/>
          </p:nvPr>
        </p:nvSpPr>
        <p:spPr>
          <a:xfrm>
            <a:off x="1620370" y="1413341"/>
            <a:ext cx="8951258" cy="4351338"/>
          </a:xfrm>
        </p:spPr>
        <p:txBody>
          <a:bodyPr/>
          <a:lstStyle/>
          <a:p>
            <a:endParaRPr lang="en-US" dirty="0"/>
          </a:p>
          <a:p>
            <a:pPr marL="177800" indent="0">
              <a:buNone/>
            </a:pPr>
            <a:r>
              <a:rPr lang="en-US" dirty="0"/>
              <a:t>The term itself (“Scrum”) was introduced by Takeuchi and Nonaka (1986). The study was published in Harvard Business Review in 1986. They explain that projects using small, cross-functional teams historically produce the best results. They relate these high performance teams to “Scrum” formations in Rugby.</a:t>
            </a:r>
          </a:p>
          <a:p>
            <a:pPr marL="177800" indent="0">
              <a:buNone/>
            </a:pPr>
            <a:endParaRPr lang="en-US" dirty="0"/>
          </a:p>
          <a:p>
            <a:pPr marL="177800" indent="0">
              <a:buNone/>
            </a:pPr>
            <a:r>
              <a:rPr lang="en-US" dirty="0"/>
              <a:t>Scrum for software development was introduced in 1993</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19</a:t>
            </a:fld>
            <a:endParaRPr lang="pl-PL" sz="1200">
              <a:solidFill>
                <a:srgbClr val="888888"/>
              </a:solidFill>
              <a:latin typeface="Calibri"/>
              <a:ea typeface="Calibri"/>
              <a:cs typeface="Calibri"/>
              <a:sym typeface="Calibri"/>
            </a:endParaRPr>
          </a:p>
        </p:txBody>
      </p:sp>
      <p:sp>
        <p:nvSpPr>
          <p:cNvPr id="6"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965704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95300" y="0"/>
            <a:ext cx="11185373" cy="6858000"/>
          </a:xfrm>
          <a:prstGeom prst="rect">
            <a:avLst/>
          </a:prstGeom>
        </p:spPr>
      </p:pic>
      <p:sp>
        <p:nvSpPr>
          <p:cNvPr id="62" name="Shape 6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2</a:t>
            </a:fld>
            <a:endParaRPr lang="pl-PL" sz="1200">
              <a:solidFill>
                <a:srgbClr val="888888"/>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Scrum characteristics</a:t>
            </a:r>
            <a:br>
              <a:rPr lang="en-US" dirty="0"/>
            </a:br>
            <a:endParaRPr lang="en-US" dirty="0"/>
          </a:p>
        </p:txBody>
      </p:sp>
      <p:sp>
        <p:nvSpPr>
          <p:cNvPr id="3" name="Text Placeholder 2"/>
          <p:cNvSpPr>
            <a:spLocks noGrp="1"/>
          </p:cNvSpPr>
          <p:nvPr>
            <p:ph type="body" idx="1"/>
          </p:nvPr>
        </p:nvSpPr>
        <p:spPr>
          <a:xfrm>
            <a:off x="1441076" y="1027906"/>
            <a:ext cx="8951258" cy="4351338"/>
          </a:xfrm>
        </p:spPr>
        <p:txBody>
          <a:bodyPr/>
          <a:lstStyle/>
          <a:p>
            <a:endParaRPr lang="en-US" dirty="0"/>
          </a:p>
          <a:p>
            <a:r>
              <a:rPr lang="en-US" dirty="0"/>
              <a:t> Teams can choose the amount of work to do in one iteration and how to best fulfill the agreed goal.</a:t>
            </a:r>
          </a:p>
          <a:p>
            <a:r>
              <a:rPr lang="en-US" dirty="0"/>
              <a:t> Focus on prioritizing the work based on Business Value, improving the customer satisfaction by releasing what is needed and at the right time.</a:t>
            </a:r>
          </a:p>
          <a:p>
            <a:r>
              <a:rPr lang="en-US" dirty="0"/>
              <a:t> Allow to adapt to changing requirements at regular short intervals without big impact on the product development.</a:t>
            </a:r>
          </a:p>
          <a:p>
            <a:r>
              <a:rPr lang="en-US" dirty="0"/>
              <a:t> Allow to deliver working software at regular intervals.</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20</a:t>
            </a:fld>
            <a:endParaRPr lang="pl-PL" sz="1200">
              <a:solidFill>
                <a:srgbClr val="888888"/>
              </a:solidFill>
              <a:latin typeface="Calibri"/>
              <a:ea typeface="Calibri"/>
              <a:cs typeface="Calibri"/>
              <a:sym typeface="Calibri"/>
            </a:endParaRPr>
          </a:p>
        </p:txBody>
      </p:sp>
      <p:sp>
        <p:nvSpPr>
          <p:cNvPr id="6"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6498141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Scrum characteristics</a:t>
            </a:r>
            <a:br>
              <a:rPr lang="en-US" dirty="0"/>
            </a:b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21</a:t>
            </a:fld>
            <a:endParaRPr lang="pl-PL" sz="1200">
              <a:solidFill>
                <a:srgbClr val="888888"/>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1790699" y="1135717"/>
            <a:ext cx="8610600" cy="5220633"/>
          </a:xfrm>
          <a:prstGeom prst="rect">
            <a:avLst/>
          </a:prstGeom>
        </p:spPr>
      </p:pic>
      <p:sp>
        <p:nvSpPr>
          <p:cNvPr id="7" name="Shape 90"/>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646314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47800" y="3080683"/>
            <a:ext cx="5181600" cy="4351338"/>
          </a:xfrm>
        </p:spPr>
        <p:txBody>
          <a:bodyPr/>
          <a:lstStyle/>
          <a:p>
            <a:pPr marL="0" indent="0">
              <a:lnSpc>
                <a:spcPct val="100000"/>
              </a:lnSpc>
              <a:spcBef>
                <a:spcPts val="0"/>
              </a:spcBef>
              <a:buClrTx/>
              <a:buSzTx/>
              <a:buNone/>
            </a:pPr>
            <a:r>
              <a:rPr lang="en-US"/>
              <a:t>SCRUM Roles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7" name="Picture 6"/>
          <p:cNvPicPr>
            <a:picLocks noChangeAspect="1"/>
          </p:cNvPicPr>
          <p:nvPr/>
        </p:nvPicPr>
        <p:blipFill>
          <a:blip r:embed="rId2"/>
          <a:stretch>
            <a:fillRect/>
          </a:stretch>
        </p:blipFill>
        <p:spPr>
          <a:xfrm>
            <a:off x="4824506" y="723900"/>
            <a:ext cx="5842000" cy="5410200"/>
          </a:xfrm>
          <a:prstGeom prst="rect">
            <a:avLst/>
          </a:prstGeom>
        </p:spPr>
      </p:pic>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22</a:t>
            </a:fld>
            <a:endParaRPr lang="pl-PL" sz="1200">
              <a:solidFill>
                <a:srgbClr val="888888"/>
              </a:solidFill>
              <a:latin typeface="Calibri"/>
              <a:ea typeface="Calibri"/>
              <a:cs typeface="Calibri"/>
              <a:sym typeface="Calibri"/>
            </a:endParaRPr>
          </a:p>
        </p:txBody>
      </p:sp>
      <p:sp>
        <p:nvSpPr>
          <p:cNvPr id="6"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745641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Master</a:t>
            </a:r>
          </a:p>
        </p:txBody>
      </p:sp>
      <p:sp>
        <p:nvSpPr>
          <p:cNvPr id="3" name="Text Placeholder 2"/>
          <p:cNvSpPr>
            <a:spLocks noGrp="1"/>
          </p:cNvSpPr>
          <p:nvPr>
            <p:ph type="body" idx="1"/>
          </p:nvPr>
        </p:nvSpPr>
        <p:spPr/>
        <p:txBody>
          <a:bodyPr/>
          <a:lstStyle/>
          <a:p>
            <a:r>
              <a:rPr lang="en-US" dirty="0"/>
              <a:t> Master-Servant for the team. Leads and coaches but also removes all obstacles and impediments from the road ahead.</a:t>
            </a:r>
          </a:p>
          <a:p>
            <a:r>
              <a:rPr lang="en-US" dirty="0"/>
              <a:t> Facilitates all SCRUM ceremonies.</a:t>
            </a:r>
          </a:p>
          <a:p>
            <a:r>
              <a:rPr lang="en-US" dirty="0"/>
              <a:t> Improves processes in the team(s) and </a:t>
            </a:r>
            <a:r>
              <a:rPr lang="en-US" dirty="0" err="1"/>
              <a:t>organisation</a:t>
            </a:r>
            <a:r>
              <a:rPr lang="en-US" dirty="0"/>
              <a:t>.</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23</a:t>
            </a:fld>
            <a:endParaRPr lang="pl-PL" sz="1200">
              <a:solidFill>
                <a:srgbClr val="888888"/>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5602754" y="1350635"/>
            <a:ext cx="6015691" cy="4661256"/>
          </a:xfrm>
          <a:prstGeom prst="rect">
            <a:avLst/>
          </a:prstGeom>
        </p:spPr>
      </p:pic>
      <p:sp>
        <p:nvSpPr>
          <p:cNvPr id="8"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556716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Owner</a:t>
            </a:r>
          </a:p>
        </p:txBody>
      </p:sp>
      <p:sp>
        <p:nvSpPr>
          <p:cNvPr id="3" name="Text Placeholder 2"/>
          <p:cNvSpPr>
            <a:spLocks noGrp="1"/>
          </p:cNvSpPr>
          <p:nvPr>
            <p:ph type="body" idx="1"/>
          </p:nvPr>
        </p:nvSpPr>
        <p:spPr/>
        <p:txBody>
          <a:bodyPr/>
          <a:lstStyle/>
          <a:p>
            <a:r>
              <a:rPr lang="en-US" dirty="0"/>
              <a:t> Owns the Product Backlog.</a:t>
            </a:r>
          </a:p>
          <a:p>
            <a:r>
              <a:rPr lang="en-US" dirty="0"/>
              <a:t> Owns the business side of the project/product.</a:t>
            </a:r>
          </a:p>
          <a:p>
            <a:r>
              <a:rPr lang="en-US" dirty="0"/>
              <a:t> Owns the project vision.</a:t>
            </a:r>
          </a:p>
          <a:p>
            <a:r>
              <a:rPr lang="en-US" dirty="0"/>
              <a:t> Responsible for gathering stakeholders needs and expectations and translating them into stories/tasks.</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24</a:t>
            </a:fld>
            <a:endParaRPr lang="pl-PL" sz="1200">
              <a:solidFill>
                <a:srgbClr val="888888"/>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5763932" y="1275229"/>
            <a:ext cx="6080777" cy="4551829"/>
          </a:xfrm>
          <a:prstGeom prst="rect">
            <a:avLst/>
          </a:prstGeom>
        </p:spPr>
      </p:pic>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888016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Team</a:t>
            </a:r>
          </a:p>
        </p:txBody>
      </p:sp>
      <p:sp>
        <p:nvSpPr>
          <p:cNvPr id="3" name="Text Placeholder 2"/>
          <p:cNvSpPr>
            <a:spLocks noGrp="1"/>
          </p:cNvSpPr>
          <p:nvPr>
            <p:ph type="body" idx="1"/>
          </p:nvPr>
        </p:nvSpPr>
        <p:spPr/>
        <p:txBody>
          <a:bodyPr/>
          <a:lstStyle/>
          <a:p>
            <a:r>
              <a:rPr lang="en-US" dirty="0"/>
              <a:t> Self-</a:t>
            </a:r>
            <a:r>
              <a:rPr lang="pl-PL" dirty="0"/>
              <a:t>o</a:t>
            </a:r>
            <a:r>
              <a:rPr lang="en-US" dirty="0" err="1"/>
              <a:t>rganising</a:t>
            </a:r>
            <a:r>
              <a:rPr lang="en-US" dirty="0"/>
              <a:t> entity composed of 3-10 people (typically 5-9).</a:t>
            </a:r>
          </a:p>
          <a:p>
            <a:r>
              <a:rPr lang="en-US" dirty="0"/>
              <a:t> Interdisciplinary, cross-functional group of professionals.</a:t>
            </a:r>
          </a:p>
          <a:p>
            <a:r>
              <a:rPr lang="en-US" dirty="0"/>
              <a:t> They do the work necessary for delivering a potentially releasable increment that fulfils the “Done” definition.</a:t>
            </a:r>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25</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6095999" y="1526240"/>
            <a:ext cx="5721500" cy="4282889"/>
          </a:xfrm>
          <a:prstGeom prst="rect">
            <a:avLst/>
          </a:prstGeom>
        </p:spPr>
      </p:pic>
    </p:spTree>
    <p:extLst>
      <p:ext uri="{BB962C8B-B14F-4D97-AF65-F5344CB8AC3E}">
        <p14:creationId xmlns:p14="http://schemas.microsoft.com/office/powerpoint/2010/main" val="524707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Tuckmans</a:t>
            </a:r>
            <a:r>
              <a:rPr lang="en-US" b="1" dirty="0"/>
              <a:t> group development stages</a:t>
            </a:r>
            <a:endParaRPr lang="en-US" dirty="0"/>
          </a:p>
        </p:txBody>
      </p:sp>
      <p:sp>
        <p:nvSpPr>
          <p:cNvPr id="3" name="Text Placeholder 2"/>
          <p:cNvSpPr>
            <a:spLocks noGrp="1"/>
          </p:cNvSpPr>
          <p:nvPr>
            <p:ph type="body" idx="1"/>
          </p:nvPr>
        </p:nvSpPr>
        <p:spPr/>
        <p:txBody>
          <a:bodyPr/>
          <a:lstStyle/>
          <a:p>
            <a:r>
              <a:rPr lang="en-US" dirty="0"/>
              <a:t> </a:t>
            </a:r>
            <a:r>
              <a:rPr lang="en-US" b="1" dirty="0"/>
              <a:t>Forming</a:t>
            </a:r>
            <a:endParaRPr lang="en-US" dirty="0"/>
          </a:p>
          <a:p>
            <a:r>
              <a:rPr lang="en-US" b="1" dirty="0"/>
              <a:t> Storming</a:t>
            </a:r>
            <a:endParaRPr lang="en-US" dirty="0"/>
          </a:p>
          <a:p>
            <a:r>
              <a:rPr lang="en-US" b="1" dirty="0"/>
              <a:t> Norming</a:t>
            </a:r>
            <a:endParaRPr lang="en-US" dirty="0"/>
          </a:p>
          <a:p>
            <a:r>
              <a:rPr lang="en-US" b="1" dirty="0"/>
              <a:t> Performing</a:t>
            </a:r>
            <a:endParaRPr lang="en-US" dirty="0"/>
          </a:p>
          <a:p>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26</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5440756" y="1436781"/>
            <a:ext cx="5425287" cy="4740182"/>
          </a:xfrm>
          <a:prstGeom prst="rect">
            <a:avLst/>
          </a:prstGeom>
        </p:spPr>
      </p:pic>
    </p:spTree>
    <p:extLst>
      <p:ext uri="{BB962C8B-B14F-4D97-AF65-F5344CB8AC3E}">
        <p14:creationId xmlns:p14="http://schemas.microsoft.com/office/powerpoint/2010/main" val="2755410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47800" y="3080683"/>
            <a:ext cx="5181600" cy="4351338"/>
          </a:xfrm>
        </p:spPr>
        <p:txBody>
          <a:bodyPr/>
          <a:lstStyle/>
          <a:p>
            <a:pPr marL="177800" indent="0">
              <a:buNone/>
            </a:pPr>
            <a:r>
              <a:rPr lang="en-US" dirty="0"/>
              <a:t>SCRUM Ceremonies</a:t>
            </a:r>
          </a:p>
          <a:p>
            <a:pPr marL="177800" indent="0">
              <a:buNone/>
            </a:pPr>
            <a:endParaRPr lang="en-US" dirty="0"/>
          </a:p>
          <a:p>
            <a:pPr marL="177800" indent="0">
              <a:buNone/>
            </a:pPr>
            <a:r>
              <a:rPr lang="en-US" dirty="0"/>
              <a:t>Not only stand-ups.</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27</a:t>
            </a:fld>
            <a:endParaRPr lang="pl-PL" sz="1200">
              <a:solidFill>
                <a:srgbClr val="888888"/>
              </a:solidFill>
              <a:latin typeface="Calibri"/>
              <a:ea typeface="Calibri"/>
              <a:cs typeface="Calibri"/>
              <a:sym typeface="Calibri"/>
            </a:endParaRPr>
          </a:p>
        </p:txBody>
      </p:sp>
      <p:sp>
        <p:nvSpPr>
          <p:cNvPr id="6"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2" name="Picture 1"/>
          <p:cNvPicPr>
            <a:picLocks noChangeAspect="1"/>
          </p:cNvPicPr>
          <p:nvPr/>
        </p:nvPicPr>
        <p:blipFill>
          <a:blip r:embed="rId2"/>
          <a:stretch>
            <a:fillRect/>
          </a:stretch>
        </p:blipFill>
        <p:spPr>
          <a:xfrm>
            <a:off x="5187950" y="1857048"/>
            <a:ext cx="5930900" cy="3479800"/>
          </a:xfrm>
          <a:prstGeom prst="rect">
            <a:avLst/>
          </a:prstGeom>
        </p:spPr>
      </p:pic>
    </p:spTree>
    <p:extLst>
      <p:ext uri="{BB962C8B-B14F-4D97-AF65-F5344CB8AC3E}">
        <p14:creationId xmlns:p14="http://schemas.microsoft.com/office/powerpoint/2010/main" val="12984559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a:t>
            </a:r>
          </a:p>
        </p:txBody>
      </p:sp>
      <p:sp>
        <p:nvSpPr>
          <p:cNvPr id="3" name="Text Placeholder 2"/>
          <p:cNvSpPr>
            <a:spLocks noGrp="1"/>
          </p:cNvSpPr>
          <p:nvPr>
            <p:ph type="body" idx="1"/>
          </p:nvPr>
        </p:nvSpPr>
        <p:spPr/>
        <p:txBody>
          <a:bodyPr/>
          <a:lstStyle/>
          <a:p>
            <a:pPr marL="0" indent="0">
              <a:lnSpc>
                <a:spcPct val="100000"/>
              </a:lnSpc>
              <a:spcBef>
                <a:spcPts val="0"/>
              </a:spcBef>
              <a:buClrTx/>
              <a:buSzTx/>
              <a:buNone/>
            </a:pPr>
            <a:r>
              <a:rPr lang="en-US" dirty="0"/>
              <a:t>Communicates the scope of work that will likely be done during a sprint.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28</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6019800" y="908951"/>
            <a:ext cx="5333999" cy="5357706"/>
          </a:xfrm>
          <a:prstGeom prst="rect">
            <a:avLst/>
          </a:prstGeom>
        </p:spPr>
      </p:pic>
    </p:spTree>
    <p:extLst>
      <p:ext uri="{BB962C8B-B14F-4D97-AF65-F5344CB8AC3E}">
        <p14:creationId xmlns:p14="http://schemas.microsoft.com/office/powerpoint/2010/main" val="6158889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Daily stand-ups</a:t>
            </a:r>
          </a:p>
        </p:txBody>
      </p:sp>
      <p:sp>
        <p:nvSpPr>
          <p:cNvPr id="3" name="Text Placeholder 2"/>
          <p:cNvSpPr>
            <a:spLocks noGrp="1"/>
          </p:cNvSpPr>
          <p:nvPr>
            <p:ph type="body" idx="1"/>
          </p:nvPr>
        </p:nvSpPr>
        <p:spPr/>
        <p:txBody>
          <a:bodyPr/>
          <a:lstStyle/>
          <a:p>
            <a:pPr marL="177800" indent="0">
              <a:buNone/>
            </a:pPr>
            <a:r>
              <a:rPr lang="en-US" dirty="0"/>
              <a:t>Time boxed to 15 minutes.</a:t>
            </a:r>
          </a:p>
          <a:p>
            <a:pPr marL="177800" indent="0">
              <a:buNone/>
            </a:pPr>
            <a:r>
              <a:rPr lang="en-US" dirty="0"/>
              <a:t>Answer 3 questions:</a:t>
            </a:r>
          </a:p>
          <a:p>
            <a:pPr marL="177800" indent="0">
              <a:buNone/>
            </a:pPr>
            <a:r>
              <a:rPr lang="en-US" dirty="0"/>
              <a:t>1. What did I do yesterday?</a:t>
            </a:r>
          </a:p>
          <a:p>
            <a:pPr marL="177800" indent="0">
              <a:buNone/>
            </a:pPr>
            <a:r>
              <a:rPr lang="en-US" dirty="0"/>
              <a:t>2. What do I plan to do today?</a:t>
            </a:r>
          </a:p>
          <a:p>
            <a:pPr marL="177800" indent="0">
              <a:buNone/>
            </a:pPr>
            <a:r>
              <a:rPr lang="en-US" dirty="0"/>
              <a:t>3. Is there anything blocking me from obtaining my goals?</a:t>
            </a:r>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29</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8" name="Picture 7"/>
          <p:cNvPicPr>
            <a:picLocks noChangeAspect="1"/>
          </p:cNvPicPr>
          <p:nvPr/>
        </p:nvPicPr>
        <p:blipFill>
          <a:blip r:embed="rId2"/>
          <a:stretch>
            <a:fillRect/>
          </a:stretch>
        </p:blipFill>
        <p:spPr>
          <a:xfrm>
            <a:off x="6019800" y="946150"/>
            <a:ext cx="5842000" cy="5410200"/>
          </a:xfrm>
          <a:prstGeom prst="rect">
            <a:avLst/>
          </a:prstGeom>
        </p:spPr>
      </p:pic>
    </p:spTree>
    <p:extLst>
      <p:ext uri="{BB962C8B-B14F-4D97-AF65-F5344CB8AC3E}">
        <p14:creationId xmlns:p14="http://schemas.microsoft.com/office/powerpoint/2010/main" val="1473107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3</a:t>
            </a:fld>
            <a:endParaRPr lang="pl-PL" sz="1200">
              <a:solidFill>
                <a:srgbClr val="888888"/>
              </a:solidFill>
              <a:latin typeface="Calibri"/>
              <a:ea typeface="Calibri"/>
              <a:cs typeface="Calibri"/>
              <a:sym typeface="Calibri"/>
            </a:endParaRPr>
          </a:p>
        </p:txBody>
      </p:sp>
      <p:sp>
        <p:nvSpPr>
          <p:cNvPr id="6" name="Rectangle 5"/>
          <p:cNvSpPr/>
          <p:nvPr/>
        </p:nvSpPr>
        <p:spPr>
          <a:xfrm>
            <a:off x="2271875" y="2394970"/>
            <a:ext cx="8234759" cy="2677656"/>
          </a:xfrm>
          <a:prstGeom prst="rect">
            <a:avLst/>
          </a:prstGeom>
        </p:spPr>
        <p:txBody>
          <a:bodyPr wrap="square">
            <a:spAutoFit/>
          </a:bodyPr>
          <a:lstStyle/>
          <a:p>
            <a:r>
              <a:rPr lang="en-US" sz="2800" b="1" dirty="0">
                <a:latin typeface="Calibri" charset="0"/>
                <a:ea typeface="Calibri" charset="0"/>
                <a:cs typeface="Calibri" charset="0"/>
              </a:rPr>
              <a:t>Agile Alliance –</a:t>
            </a:r>
            <a:r>
              <a:rPr lang="en-US" sz="2800" dirty="0">
                <a:latin typeface="Calibri" charset="0"/>
                <a:ea typeface="Calibri" charset="0"/>
                <a:cs typeface="Calibri" charset="0"/>
              </a:rPr>
              <a:t> unformal group of independent software professionals who met on February 11-13, 2001 at ski resort in the Wasatch mountains of Utah. </a:t>
            </a:r>
          </a:p>
          <a:p>
            <a:r>
              <a:rPr lang="en-US" sz="2800" dirty="0">
                <a:latin typeface="Calibri" charset="0"/>
                <a:ea typeface="Calibri" charset="0"/>
                <a:cs typeface="Calibri" charset="0"/>
              </a:rPr>
              <a:t>During the meeting those 17 „lightweight methodologists” found common ground and signed a </a:t>
            </a:r>
            <a:r>
              <a:rPr lang="en-US" sz="2800" b="1" dirty="0">
                <a:latin typeface="Calibri" charset="0"/>
                <a:ea typeface="Calibri" charset="0"/>
                <a:cs typeface="Calibri" charset="0"/>
              </a:rPr>
              <a:t>Manifesto for Agile Software Development</a:t>
            </a:r>
            <a:endParaRPr lang="en-US" sz="2800" dirty="0">
              <a:latin typeface="Calibri" charset="0"/>
              <a:ea typeface="Calibri" charset="0"/>
              <a:cs typeface="Calibri" charset="0"/>
            </a:endParaRPr>
          </a:p>
        </p:txBody>
      </p:sp>
      <p:sp>
        <p:nvSpPr>
          <p:cNvPr id="7" name="Rectangle 6"/>
          <p:cNvSpPr/>
          <p:nvPr/>
        </p:nvSpPr>
        <p:spPr>
          <a:xfrm>
            <a:off x="3968932" y="1265134"/>
            <a:ext cx="4028667" cy="646331"/>
          </a:xfrm>
          <a:prstGeom prst="rect">
            <a:avLst/>
          </a:prstGeom>
        </p:spPr>
        <p:txBody>
          <a:bodyPr wrap="none">
            <a:spAutoFit/>
          </a:bodyPr>
          <a:lstStyle/>
          <a:p>
            <a:pPr algn="ctr"/>
            <a:r>
              <a:rPr lang="en-US" sz="3600" b="1" dirty="0">
                <a:solidFill>
                  <a:schemeClr val="tx1"/>
                </a:solidFill>
                <a:latin typeface="Calibri" charset="0"/>
                <a:ea typeface="Calibri" charset="0"/>
                <a:cs typeface="Calibri" charset="0"/>
              </a:rPr>
              <a:t>The Agile Manifesto</a:t>
            </a:r>
            <a:endParaRPr lang="en-US" sz="3600" dirty="0">
              <a:solidFill>
                <a:schemeClr val="tx1"/>
              </a:solidFill>
              <a:effectLst/>
              <a:latin typeface="Calibri" charset="0"/>
              <a:ea typeface="Calibri" charset="0"/>
              <a:cs typeface="Calibri"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Sprints</a:t>
            </a:r>
          </a:p>
        </p:txBody>
      </p:sp>
      <p:sp>
        <p:nvSpPr>
          <p:cNvPr id="3" name="Text Placeholder 2"/>
          <p:cNvSpPr>
            <a:spLocks noGrp="1"/>
          </p:cNvSpPr>
          <p:nvPr>
            <p:ph type="body" idx="1"/>
          </p:nvPr>
        </p:nvSpPr>
        <p:spPr/>
        <p:txBody>
          <a:bodyPr/>
          <a:lstStyle/>
          <a:p>
            <a:pPr marL="177800" indent="0">
              <a:buNone/>
            </a:pPr>
            <a:r>
              <a:rPr lang="en-US" dirty="0"/>
              <a:t>Time interval that is used by the team to deliver increments.</a:t>
            </a:r>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30</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6019800" y="984157"/>
            <a:ext cx="5607255" cy="5192806"/>
          </a:xfrm>
          <a:prstGeom prst="rect">
            <a:avLst/>
          </a:prstGeom>
        </p:spPr>
      </p:pic>
    </p:spTree>
    <p:extLst>
      <p:ext uri="{BB962C8B-B14F-4D97-AF65-F5344CB8AC3E}">
        <p14:creationId xmlns:p14="http://schemas.microsoft.com/office/powerpoint/2010/main" val="20343047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Reviews</a:t>
            </a:r>
          </a:p>
        </p:txBody>
      </p:sp>
      <p:sp>
        <p:nvSpPr>
          <p:cNvPr id="3" name="Text Placeholder 2"/>
          <p:cNvSpPr>
            <a:spLocks noGrp="1"/>
          </p:cNvSpPr>
          <p:nvPr>
            <p:ph type="body" idx="1"/>
          </p:nvPr>
        </p:nvSpPr>
        <p:spPr/>
        <p:txBody>
          <a:bodyPr/>
          <a:lstStyle/>
          <a:p>
            <a:pPr marL="177800" indent="0">
              <a:buNone/>
            </a:pPr>
            <a:r>
              <a:rPr lang="en-US" dirty="0"/>
              <a:t>Summary of what’s been done (and what hasn’t) in the sprint that’d ended.</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31</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4973917" y="2773363"/>
            <a:ext cx="6045200" cy="3403600"/>
          </a:xfrm>
          <a:prstGeom prst="rect">
            <a:avLst/>
          </a:prstGeom>
        </p:spPr>
      </p:pic>
    </p:spTree>
    <p:extLst>
      <p:ext uri="{BB962C8B-B14F-4D97-AF65-F5344CB8AC3E}">
        <p14:creationId xmlns:p14="http://schemas.microsoft.com/office/powerpoint/2010/main" val="516114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Retrospectives</a:t>
            </a:r>
          </a:p>
        </p:txBody>
      </p:sp>
      <p:sp>
        <p:nvSpPr>
          <p:cNvPr id="3" name="Text Placeholder 2"/>
          <p:cNvSpPr>
            <a:spLocks noGrp="1"/>
          </p:cNvSpPr>
          <p:nvPr>
            <p:ph type="body" idx="1"/>
          </p:nvPr>
        </p:nvSpPr>
        <p:spPr/>
        <p:txBody>
          <a:bodyPr/>
          <a:lstStyle/>
          <a:p>
            <a:pPr marL="177800" indent="0">
              <a:buNone/>
            </a:pPr>
            <a:r>
              <a:rPr lang="en-US" dirty="0"/>
              <a:t>Meeting that allows to improve the quality of delivered work.</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32</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5983939" y="885966"/>
            <a:ext cx="5842000" cy="5410200"/>
          </a:xfrm>
          <a:prstGeom prst="rect">
            <a:avLst/>
          </a:prstGeom>
        </p:spPr>
      </p:pic>
    </p:spTree>
    <p:extLst>
      <p:ext uri="{BB962C8B-B14F-4D97-AF65-F5344CB8AC3E}">
        <p14:creationId xmlns:p14="http://schemas.microsoft.com/office/powerpoint/2010/main" val="20244498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of Scrums</a:t>
            </a:r>
          </a:p>
        </p:txBody>
      </p:sp>
      <p:sp>
        <p:nvSpPr>
          <p:cNvPr id="3" name="Text Placeholder 2"/>
          <p:cNvSpPr>
            <a:spLocks noGrp="1"/>
          </p:cNvSpPr>
          <p:nvPr>
            <p:ph type="body" idx="1"/>
          </p:nvPr>
        </p:nvSpPr>
        <p:spPr/>
        <p:txBody>
          <a:bodyPr/>
          <a:lstStyle/>
          <a:p>
            <a:pPr marL="177800" indent="0">
              <a:buNone/>
            </a:pPr>
            <a:r>
              <a:rPr lang="en-US" dirty="0"/>
              <a:t>Meeting that allows to coordinate work between the Scrum teams.</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33</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6095999" y="1870074"/>
            <a:ext cx="5257800" cy="3378200"/>
          </a:xfrm>
          <a:prstGeom prst="rect">
            <a:avLst/>
          </a:prstGeom>
        </p:spPr>
      </p:pic>
    </p:spTree>
    <p:extLst>
      <p:ext uri="{BB962C8B-B14F-4D97-AF65-F5344CB8AC3E}">
        <p14:creationId xmlns:p14="http://schemas.microsoft.com/office/powerpoint/2010/main" val="17618719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Backlog Refinement/Grooming</a:t>
            </a:r>
          </a:p>
        </p:txBody>
      </p:sp>
      <p:sp>
        <p:nvSpPr>
          <p:cNvPr id="3" name="Text Placeholder 2"/>
          <p:cNvSpPr>
            <a:spLocks noGrp="1"/>
          </p:cNvSpPr>
          <p:nvPr>
            <p:ph type="body" idx="1"/>
          </p:nvPr>
        </p:nvSpPr>
        <p:spPr/>
        <p:txBody>
          <a:bodyPr/>
          <a:lstStyle/>
          <a:p>
            <a:pPr marL="177800" indent="0">
              <a:buNone/>
            </a:pPr>
            <a:r>
              <a:rPr lang="en-US" dirty="0"/>
              <a:t>Meeting that allows to keep the Backlog tidy and up-to-date.</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34</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6019800" y="1469307"/>
            <a:ext cx="5854699" cy="4707656"/>
          </a:xfrm>
          <a:prstGeom prst="rect">
            <a:avLst/>
          </a:prstGeom>
        </p:spPr>
      </p:pic>
    </p:spTree>
    <p:extLst>
      <p:ext uri="{BB962C8B-B14F-4D97-AF65-F5344CB8AC3E}">
        <p14:creationId xmlns:p14="http://schemas.microsoft.com/office/powerpoint/2010/main" val="16273631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Estimating</a:t>
            </a: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35</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838200" y="1947718"/>
            <a:ext cx="10309412" cy="3263153"/>
          </a:xfrm>
          <a:prstGeom prst="rect">
            <a:avLst/>
          </a:prstGeom>
        </p:spPr>
      </p:pic>
    </p:spTree>
    <p:extLst>
      <p:ext uri="{BB962C8B-B14F-4D97-AF65-F5344CB8AC3E}">
        <p14:creationId xmlns:p14="http://schemas.microsoft.com/office/powerpoint/2010/main" val="21363960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Estimating</a:t>
            </a: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36</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3" name="Rectangle 2"/>
          <p:cNvSpPr/>
          <p:nvPr/>
        </p:nvSpPr>
        <p:spPr>
          <a:xfrm>
            <a:off x="1355911" y="1500155"/>
            <a:ext cx="9480176" cy="4832092"/>
          </a:xfrm>
          <a:prstGeom prst="rect">
            <a:avLst/>
          </a:prstGeom>
        </p:spPr>
        <p:txBody>
          <a:bodyPr wrap="square">
            <a:spAutoFit/>
          </a:bodyPr>
          <a:lstStyle/>
          <a:p>
            <a:pPr algn="just"/>
            <a:r>
              <a:rPr lang="en-US" sz="2800" b="1" dirty="0">
                <a:solidFill>
                  <a:schemeClr val="tx1"/>
                </a:solidFill>
                <a:latin typeface="Calibri" charset="0"/>
                <a:ea typeface="Calibri" charset="0"/>
                <a:cs typeface="Calibri" charset="0"/>
              </a:rPr>
              <a:t>Story points</a:t>
            </a:r>
            <a:r>
              <a:rPr lang="en-US" sz="2800" dirty="0">
                <a:solidFill>
                  <a:schemeClr val="tx1"/>
                </a:solidFill>
                <a:latin typeface="Calibri" charset="0"/>
                <a:ea typeface="Calibri" charset="0"/>
                <a:cs typeface="Calibri" charset="0"/>
              </a:rPr>
              <a:t> are a unit of measure for expressing the overall size of a user story, feature, or other piece of work.</a:t>
            </a:r>
          </a:p>
          <a:p>
            <a:pPr algn="just"/>
            <a:br>
              <a:rPr lang="en-US" sz="2800" dirty="0">
                <a:solidFill>
                  <a:schemeClr val="tx1"/>
                </a:solidFill>
                <a:latin typeface="Calibri" charset="0"/>
                <a:ea typeface="Calibri" charset="0"/>
                <a:cs typeface="Calibri" charset="0"/>
              </a:rPr>
            </a:br>
            <a:r>
              <a:rPr lang="en-US" sz="2800" b="1" dirty="0">
                <a:solidFill>
                  <a:schemeClr val="tx1"/>
                </a:solidFill>
                <a:latin typeface="Calibri" charset="0"/>
                <a:ea typeface="Calibri" charset="0"/>
                <a:cs typeface="Calibri" charset="0"/>
              </a:rPr>
              <a:t>Ideal days</a:t>
            </a:r>
            <a:r>
              <a:rPr lang="en-US" sz="2800" dirty="0">
                <a:solidFill>
                  <a:schemeClr val="tx1"/>
                </a:solidFill>
                <a:latin typeface="Calibri" charset="0"/>
                <a:ea typeface="Calibri" charset="0"/>
                <a:cs typeface="Calibri" charset="0"/>
              </a:rPr>
              <a:t> are the imaginable amount of time that would be spent on the project if there were no interruptions (including email checking), everybody was working full time at full speed without any vacations and everything needed was present from the day one </a:t>
            </a:r>
          </a:p>
          <a:p>
            <a:pPr algn="just"/>
            <a:endParaRPr lang="en-US" sz="2800" dirty="0">
              <a:solidFill>
                <a:schemeClr val="tx1"/>
              </a:solidFill>
              <a:effectLst/>
              <a:latin typeface="Calibri" charset="0"/>
              <a:ea typeface="Calibri" charset="0"/>
              <a:cs typeface="Calibri" charset="0"/>
            </a:endParaRPr>
          </a:p>
          <a:p>
            <a:pPr algn="just"/>
            <a:r>
              <a:rPr lang="en-US" sz="2800" b="1" dirty="0">
                <a:solidFill>
                  <a:schemeClr val="tx1"/>
                </a:solidFill>
                <a:latin typeface="Calibri" charset="0"/>
                <a:ea typeface="Calibri" charset="0"/>
                <a:cs typeface="Calibri" charset="0"/>
              </a:rPr>
              <a:t>T-shirt sizes</a:t>
            </a:r>
            <a:r>
              <a:rPr lang="en-US" sz="2800" dirty="0">
                <a:solidFill>
                  <a:schemeClr val="tx1"/>
                </a:solidFill>
                <a:latin typeface="Calibri" charset="0"/>
                <a:ea typeface="Calibri" charset="0"/>
                <a:cs typeface="Calibri" charset="0"/>
              </a:rPr>
              <a:t> are easy to comprehend (as we all buy clothes) but harder to count if a team wants to know its velocity. </a:t>
            </a:r>
            <a:endParaRPr lang="en-US" sz="2800" b="1" dirty="0">
              <a:solidFill>
                <a:schemeClr val="tx1"/>
              </a:solidFill>
              <a:effectLst/>
              <a:latin typeface="Calibri" charset="0"/>
              <a:ea typeface="Calibri" charset="0"/>
              <a:cs typeface="Calibri" charset="0"/>
            </a:endParaRPr>
          </a:p>
        </p:txBody>
      </p:sp>
    </p:spTree>
    <p:extLst>
      <p:ext uri="{BB962C8B-B14F-4D97-AF65-F5344CB8AC3E}">
        <p14:creationId xmlns:p14="http://schemas.microsoft.com/office/powerpoint/2010/main" val="18855704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Estimating - velocity</a:t>
            </a: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37</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3" name="Rectangle 2"/>
          <p:cNvSpPr/>
          <p:nvPr/>
        </p:nvSpPr>
        <p:spPr>
          <a:xfrm>
            <a:off x="1355911" y="2522132"/>
            <a:ext cx="9480176" cy="1815882"/>
          </a:xfrm>
          <a:prstGeom prst="rect">
            <a:avLst/>
          </a:prstGeom>
        </p:spPr>
        <p:txBody>
          <a:bodyPr wrap="square">
            <a:spAutoFit/>
          </a:bodyPr>
          <a:lstStyle/>
          <a:p>
            <a:r>
              <a:rPr lang="en-US" sz="2800" b="1"/>
              <a:t>Velocity</a:t>
            </a:r>
            <a:r>
              <a:rPr lang="en-US" sz="2800"/>
              <a:t> is a measure of a team’s rate of progress. </a:t>
            </a:r>
            <a:r>
              <a:rPr lang="en-US" sz="2800" dirty="0"/>
              <a:t>It is calculated by summing the number of story points (or ideal days) assigned to each user story that the team completed during the iteration. </a:t>
            </a:r>
          </a:p>
        </p:txBody>
      </p:sp>
    </p:spTree>
    <p:extLst>
      <p:ext uri="{BB962C8B-B14F-4D97-AF65-F5344CB8AC3E}">
        <p14:creationId xmlns:p14="http://schemas.microsoft.com/office/powerpoint/2010/main" val="21447351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Planning poker</a:t>
            </a: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38</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3" name="Rectangle 2"/>
          <p:cNvSpPr/>
          <p:nvPr/>
        </p:nvSpPr>
        <p:spPr>
          <a:xfrm>
            <a:off x="1355911" y="1553944"/>
            <a:ext cx="9480176" cy="5262979"/>
          </a:xfrm>
          <a:prstGeom prst="rect">
            <a:avLst/>
          </a:prstGeom>
        </p:spPr>
        <p:txBody>
          <a:bodyPr wrap="square">
            <a:spAutoFit/>
          </a:bodyPr>
          <a:lstStyle/>
          <a:p>
            <a:r>
              <a:rPr lang="en-US" sz="2800" dirty="0"/>
              <a:t>All team members should participate (PO does not estimate) </a:t>
            </a:r>
          </a:p>
          <a:p>
            <a:endParaRPr lang="en-US" sz="2800" dirty="0"/>
          </a:p>
          <a:p>
            <a:r>
              <a:rPr lang="en-US" sz="2800" dirty="0"/>
              <a:t>1. Each estimator is given a deck of cards that read 0, 1, 2, 3, 5, 8, 13, 20, 40, 100</a:t>
            </a:r>
            <a:br>
              <a:rPr lang="en-US" sz="2800" dirty="0"/>
            </a:br>
            <a:r>
              <a:rPr lang="en-US" sz="2800" dirty="0"/>
              <a:t>2. Each user story is read and clarified by team and PO </a:t>
            </a:r>
          </a:p>
          <a:p>
            <a:r>
              <a:rPr lang="en-US" sz="2800" dirty="0"/>
              <a:t>3. Each estimator privately selects a card representing estimate </a:t>
            </a:r>
          </a:p>
          <a:p>
            <a:r>
              <a:rPr lang="en-US" sz="2800" dirty="0"/>
              <a:t>4. All cards are simultaneously turned over</a:t>
            </a:r>
          </a:p>
          <a:p>
            <a:r>
              <a:rPr lang="en-US" sz="2800" dirty="0"/>
              <a:t>5. If estimates differ, the high and low estimators explain their estimates and story can be estimated once again </a:t>
            </a:r>
          </a:p>
          <a:p>
            <a:endParaRPr lang="en-US" sz="2800" dirty="0"/>
          </a:p>
        </p:txBody>
      </p:sp>
    </p:spTree>
    <p:extLst>
      <p:ext uri="{BB962C8B-B14F-4D97-AF65-F5344CB8AC3E}">
        <p14:creationId xmlns:p14="http://schemas.microsoft.com/office/powerpoint/2010/main" val="1794252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47800" y="3080683"/>
            <a:ext cx="5181600" cy="4351338"/>
          </a:xfrm>
        </p:spPr>
        <p:txBody>
          <a:bodyPr/>
          <a:lstStyle/>
          <a:p>
            <a:pPr marL="177800" indent="0">
              <a:buNone/>
            </a:pPr>
            <a:r>
              <a:rPr lang="en-US" dirty="0"/>
              <a:t>SCRUM Artifacts</a:t>
            </a:r>
          </a:p>
          <a:p>
            <a:pPr marL="177800" indent="0">
              <a:buNone/>
            </a:pPr>
            <a:endParaRPr lang="en-US" dirty="0"/>
          </a:p>
          <a:p>
            <a:pPr marL="177800" indent="0">
              <a:buNone/>
            </a:pPr>
            <a:r>
              <a:rPr lang="en-US" dirty="0"/>
              <a:t>Backlog and stuff.</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39</a:t>
            </a:fld>
            <a:endParaRPr lang="pl-PL" sz="1200">
              <a:solidFill>
                <a:srgbClr val="888888"/>
              </a:solidFill>
              <a:latin typeface="Calibri"/>
              <a:ea typeface="Calibri"/>
              <a:cs typeface="Calibri"/>
              <a:sym typeface="Calibri"/>
            </a:endParaRPr>
          </a:p>
        </p:txBody>
      </p:sp>
      <p:sp>
        <p:nvSpPr>
          <p:cNvPr id="6"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5461000" y="946150"/>
            <a:ext cx="5842000" cy="5410200"/>
          </a:xfrm>
          <a:prstGeom prst="rect">
            <a:avLst/>
          </a:prstGeom>
        </p:spPr>
      </p:pic>
    </p:spTree>
    <p:extLst>
      <p:ext uri="{BB962C8B-B14F-4D97-AF65-F5344CB8AC3E}">
        <p14:creationId xmlns:p14="http://schemas.microsoft.com/office/powerpoint/2010/main" val="1424239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4</a:t>
            </a:fld>
            <a:endParaRPr lang="pl-PL" sz="1200">
              <a:solidFill>
                <a:srgbClr val="888888"/>
              </a:solidFill>
              <a:latin typeface="Calibri"/>
              <a:ea typeface="Calibri"/>
              <a:cs typeface="Calibri"/>
              <a:sym typeface="Calibri"/>
            </a:endParaRPr>
          </a:p>
        </p:txBody>
      </p:sp>
      <p:sp>
        <p:nvSpPr>
          <p:cNvPr id="6" name="Rectangle 5"/>
          <p:cNvSpPr/>
          <p:nvPr/>
        </p:nvSpPr>
        <p:spPr>
          <a:xfrm>
            <a:off x="2271875" y="2394970"/>
            <a:ext cx="8234759" cy="2677656"/>
          </a:xfrm>
          <a:prstGeom prst="rect">
            <a:avLst/>
          </a:prstGeom>
        </p:spPr>
        <p:txBody>
          <a:bodyPr wrap="square">
            <a:spAutoFit/>
          </a:bodyPr>
          <a:lstStyle/>
          <a:p>
            <a:pPr marL="342900" indent="-342900">
              <a:buFont typeface="Arial" charset="0"/>
              <a:buChar char="•"/>
            </a:pPr>
            <a:r>
              <a:rPr lang="en-US" sz="2800" b="1" dirty="0">
                <a:solidFill>
                  <a:schemeClr val="tx1"/>
                </a:solidFill>
                <a:latin typeface="Calibri" charset="0"/>
                <a:ea typeface="Calibri" charset="0"/>
                <a:cs typeface="Calibri" charset="0"/>
              </a:rPr>
              <a:t>Individuals and interactions over processes and tools</a:t>
            </a:r>
          </a:p>
          <a:p>
            <a:pPr marL="342900" indent="-342900">
              <a:buFont typeface="Arial" charset="0"/>
              <a:buChar char="•"/>
            </a:pPr>
            <a:r>
              <a:rPr lang="en-US" sz="2800" b="1" dirty="0">
                <a:solidFill>
                  <a:schemeClr val="tx1"/>
                </a:solidFill>
                <a:latin typeface="Calibri" charset="0"/>
                <a:ea typeface="Calibri" charset="0"/>
                <a:cs typeface="Calibri" charset="0"/>
              </a:rPr>
              <a:t>Working software over comprehensive documentation</a:t>
            </a:r>
          </a:p>
          <a:p>
            <a:pPr marL="342900" indent="-342900">
              <a:buFont typeface="Arial" charset="0"/>
              <a:buChar char="•"/>
            </a:pPr>
            <a:r>
              <a:rPr lang="en-US" sz="2800" b="1" dirty="0">
                <a:solidFill>
                  <a:schemeClr val="tx1"/>
                </a:solidFill>
                <a:latin typeface="Calibri" charset="0"/>
                <a:ea typeface="Calibri" charset="0"/>
                <a:cs typeface="Calibri" charset="0"/>
              </a:rPr>
              <a:t>Customer collaboration over contract negotiation</a:t>
            </a:r>
          </a:p>
          <a:p>
            <a:pPr marL="342900" indent="-342900">
              <a:buFont typeface="Arial" charset="0"/>
              <a:buChar char="•"/>
            </a:pPr>
            <a:r>
              <a:rPr lang="en-US" sz="2800" b="1" dirty="0">
                <a:solidFill>
                  <a:schemeClr val="tx1"/>
                </a:solidFill>
                <a:latin typeface="Calibri" charset="0"/>
                <a:ea typeface="Calibri" charset="0"/>
                <a:cs typeface="Calibri" charset="0"/>
              </a:rPr>
              <a:t>Responding to change over following a plan</a:t>
            </a:r>
            <a:r>
              <a:rPr lang="en-US" sz="2800" b="1" dirty="0">
                <a:solidFill>
                  <a:srgbClr val="EEEEEE"/>
                </a:solidFill>
                <a:latin typeface="Helvetica Neue" charset="0"/>
              </a:rPr>
              <a:t> </a:t>
            </a:r>
            <a:endParaRPr lang="en-US" sz="2800" dirty="0">
              <a:solidFill>
                <a:srgbClr val="EEEEEE"/>
              </a:solidFill>
              <a:effectLst/>
              <a:latin typeface="Helvetica Neue" charset="0"/>
            </a:endParaRPr>
          </a:p>
        </p:txBody>
      </p:sp>
      <p:sp>
        <p:nvSpPr>
          <p:cNvPr id="7" name="Rectangle 6"/>
          <p:cNvSpPr/>
          <p:nvPr/>
        </p:nvSpPr>
        <p:spPr>
          <a:xfrm>
            <a:off x="3968932" y="1265134"/>
            <a:ext cx="4028667" cy="646331"/>
          </a:xfrm>
          <a:prstGeom prst="rect">
            <a:avLst/>
          </a:prstGeom>
        </p:spPr>
        <p:txBody>
          <a:bodyPr wrap="none">
            <a:spAutoFit/>
          </a:bodyPr>
          <a:lstStyle/>
          <a:p>
            <a:pPr algn="ctr"/>
            <a:r>
              <a:rPr lang="en-US" sz="3600" b="1" dirty="0">
                <a:solidFill>
                  <a:schemeClr val="tx1"/>
                </a:solidFill>
                <a:latin typeface="Calibri" charset="0"/>
                <a:ea typeface="Calibri" charset="0"/>
                <a:cs typeface="Calibri" charset="0"/>
              </a:rPr>
              <a:t>The Agile Manifesto</a:t>
            </a:r>
            <a:endParaRPr lang="en-US" sz="3600" dirty="0">
              <a:solidFill>
                <a:schemeClr val="tx1"/>
              </a:solidFill>
              <a:effectLst/>
              <a:latin typeface="Calibri" charset="0"/>
              <a:ea typeface="Calibri" charset="0"/>
              <a:cs typeface="Calibri" charset="0"/>
            </a:endParaRPr>
          </a:p>
        </p:txBody>
      </p:sp>
    </p:spTree>
    <p:extLst>
      <p:ext uri="{BB962C8B-B14F-4D97-AF65-F5344CB8AC3E}">
        <p14:creationId xmlns:p14="http://schemas.microsoft.com/office/powerpoint/2010/main" val="15848299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Backlog</a:t>
            </a:r>
          </a:p>
        </p:txBody>
      </p:sp>
      <p:sp>
        <p:nvSpPr>
          <p:cNvPr id="3" name="Text Placeholder 2"/>
          <p:cNvSpPr>
            <a:spLocks noGrp="1"/>
          </p:cNvSpPr>
          <p:nvPr>
            <p:ph type="body" idx="1"/>
          </p:nvPr>
        </p:nvSpPr>
        <p:spPr/>
        <p:txBody>
          <a:bodyPr/>
          <a:lstStyle/>
          <a:p>
            <a:pPr marL="177800" indent="0">
              <a:buNone/>
            </a:pPr>
            <a:r>
              <a:rPr lang="en-US" dirty="0"/>
              <a:t>Place of storing for team’s commitment for a sprint.</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40</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5410199" y="1511300"/>
            <a:ext cx="5943600" cy="3835400"/>
          </a:xfrm>
          <a:prstGeom prst="rect">
            <a:avLst/>
          </a:prstGeom>
        </p:spPr>
      </p:pic>
    </p:spTree>
    <p:extLst>
      <p:ext uri="{BB962C8B-B14F-4D97-AF65-F5344CB8AC3E}">
        <p14:creationId xmlns:p14="http://schemas.microsoft.com/office/powerpoint/2010/main" val="15458893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Backlog</a:t>
            </a:r>
          </a:p>
        </p:txBody>
      </p:sp>
      <p:sp>
        <p:nvSpPr>
          <p:cNvPr id="3" name="Text Placeholder 2"/>
          <p:cNvSpPr>
            <a:spLocks noGrp="1"/>
          </p:cNvSpPr>
          <p:nvPr>
            <p:ph type="body" idx="1"/>
          </p:nvPr>
        </p:nvSpPr>
        <p:spPr/>
        <p:txBody>
          <a:bodyPr/>
          <a:lstStyle/>
          <a:p>
            <a:pPr marL="177800" indent="0">
              <a:buNone/>
            </a:pPr>
            <a:r>
              <a:rPr lang="en-US" dirty="0"/>
              <a:t>Stores Product Owner’s requirements for project/product.</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41</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4940300" y="1027906"/>
            <a:ext cx="6426200" cy="4826000"/>
          </a:xfrm>
          <a:prstGeom prst="rect">
            <a:avLst/>
          </a:prstGeom>
        </p:spPr>
      </p:pic>
    </p:spTree>
    <p:extLst>
      <p:ext uri="{BB962C8B-B14F-4D97-AF65-F5344CB8AC3E}">
        <p14:creationId xmlns:p14="http://schemas.microsoft.com/office/powerpoint/2010/main" val="3444727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
        <p:nvSpPr>
          <p:cNvPr id="3" name="Text Placeholder 2"/>
          <p:cNvSpPr>
            <a:spLocks noGrp="1"/>
          </p:cNvSpPr>
          <p:nvPr>
            <p:ph type="body" idx="1"/>
          </p:nvPr>
        </p:nvSpPr>
        <p:spPr/>
        <p:txBody>
          <a:bodyPr/>
          <a:lstStyle/>
          <a:p>
            <a:pPr marL="177800" indent="0">
              <a:buNone/>
            </a:pPr>
            <a:r>
              <a:rPr lang="en-US" dirty="0"/>
              <a:t>Product Increment, Sprint Burn-Down Chart, Release Burn-Down Chart.</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42</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9" name="Picture 8"/>
          <p:cNvPicPr>
            <a:picLocks noChangeAspect="1"/>
          </p:cNvPicPr>
          <p:nvPr/>
        </p:nvPicPr>
        <p:blipFill>
          <a:blip r:embed="rId2"/>
          <a:stretch>
            <a:fillRect/>
          </a:stretch>
        </p:blipFill>
        <p:spPr>
          <a:xfrm>
            <a:off x="6019800" y="1024217"/>
            <a:ext cx="5895707" cy="4731123"/>
          </a:xfrm>
          <a:prstGeom prst="rect">
            <a:avLst/>
          </a:prstGeom>
        </p:spPr>
      </p:pic>
    </p:spTree>
    <p:extLst>
      <p:ext uri="{BB962C8B-B14F-4D97-AF65-F5344CB8AC3E}">
        <p14:creationId xmlns:p14="http://schemas.microsoft.com/office/powerpoint/2010/main" val="1011235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43</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
        <p:nvSpPr>
          <p:cNvPr id="4" name="Title 3"/>
          <p:cNvSpPr>
            <a:spLocks noGrp="1"/>
          </p:cNvSpPr>
          <p:nvPr>
            <p:ph type="title"/>
          </p:nvPr>
        </p:nvSpPr>
        <p:spPr/>
        <p:txBody>
          <a:bodyPr/>
          <a:lstStyle/>
          <a:p>
            <a:r>
              <a:rPr lang="en-US" b="1" dirty="0"/>
              <a:t>Burndown chart</a:t>
            </a:r>
          </a:p>
        </p:txBody>
      </p:sp>
      <p:pic>
        <p:nvPicPr>
          <p:cNvPr id="6" name="Picture 5"/>
          <p:cNvPicPr>
            <a:picLocks noChangeAspect="1"/>
          </p:cNvPicPr>
          <p:nvPr/>
        </p:nvPicPr>
        <p:blipFill>
          <a:blip r:embed="rId2"/>
          <a:stretch>
            <a:fillRect/>
          </a:stretch>
        </p:blipFill>
        <p:spPr>
          <a:xfrm>
            <a:off x="2636263" y="1321865"/>
            <a:ext cx="6919471" cy="5034485"/>
          </a:xfrm>
          <a:prstGeom prst="rect">
            <a:avLst/>
          </a:prstGeom>
        </p:spPr>
      </p:pic>
    </p:spTree>
    <p:extLst>
      <p:ext uri="{BB962C8B-B14F-4D97-AF65-F5344CB8AC3E}">
        <p14:creationId xmlns:p14="http://schemas.microsoft.com/office/powerpoint/2010/main" val="4385312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 of Done</a:t>
            </a:r>
          </a:p>
        </p:txBody>
      </p:sp>
      <p:sp>
        <p:nvSpPr>
          <p:cNvPr id="3" name="Text Placeholder 2"/>
          <p:cNvSpPr>
            <a:spLocks noGrp="1"/>
          </p:cNvSpPr>
          <p:nvPr>
            <p:ph type="body" idx="1"/>
          </p:nvPr>
        </p:nvSpPr>
        <p:spPr/>
        <p:txBody>
          <a:bodyPr/>
          <a:lstStyle/>
          <a:p>
            <a:pPr marL="177800" indent="0">
              <a:buNone/>
            </a:pPr>
            <a:r>
              <a:rPr lang="en-US" dirty="0"/>
              <a:t>What constitutes “Done” for the </a:t>
            </a:r>
            <a:r>
              <a:rPr lang="en-US" dirty="0" err="1"/>
              <a:t>incrementation</a:t>
            </a:r>
            <a:r>
              <a:rPr lang="en-US" dirty="0"/>
              <a:t>.</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44</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6406776" y="1027906"/>
            <a:ext cx="5080000" cy="5080000"/>
          </a:xfrm>
          <a:prstGeom prst="rect">
            <a:avLst/>
          </a:prstGeom>
        </p:spPr>
      </p:pic>
    </p:spTree>
    <p:extLst>
      <p:ext uri="{BB962C8B-B14F-4D97-AF65-F5344CB8AC3E}">
        <p14:creationId xmlns:p14="http://schemas.microsoft.com/office/powerpoint/2010/main" val="2238544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 story</a:t>
            </a:r>
            <a:endParaRPr lang="en-US" dirty="0"/>
          </a:p>
        </p:txBody>
      </p:sp>
      <p:sp>
        <p:nvSpPr>
          <p:cNvPr id="3" name="Text Placeholder 2"/>
          <p:cNvSpPr>
            <a:spLocks noGrp="1"/>
          </p:cNvSpPr>
          <p:nvPr>
            <p:ph type="body" idx="1"/>
          </p:nvPr>
        </p:nvSpPr>
        <p:spPr/>
        <p:txBody>
          <a:bodyPr/>
          <a:lstStyle/>
          <a:p>
            <a:pPr marL="177800" indent="0">
              <a:buNone/>
            </a:pPr>
            <a:r>
              <a:rPr lang="en-US" b="1" dirty="0"/>
              <a:t>User story</a:t>
            </a:r>
            <a:r>
              <a:rPr lang="en-US" dirty="0"/>
              <a:t> is a brief description of functionality as viewed by a user or customer of the system: </a:t>
            </a:r>
          </a:p>
          <a:p>
            <a:pPr marL="177800" indent="0">
              <a:buNone/>
            </a:pPr>
            <a:endParaRPr lang="en-US" dirty="0"/>
          </a:p>
          <a:p>
            <a:pPr marL="177800" indent="0">
              <a:buNone/>
            </a:pPr>
            <a:r>
              <a:rPr lang="en-US" b="1" dirty="0"/>
              <a:t>As a &lt;type of user&gt;,</a:t>
            </a:r>
            <a:br>
              <a:rPr lang="en-US" b="1" dirty="0"/>
            </a:br>
            <a:r>
              <a:rPr lang="en-US" b="1" dirty="0"/>
              <a:t>I want &lt;capability&gt; so that &lt;business value&gt;</a:t>
            </a: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45</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6" name="Picture 5"/>
          <p:cNvPicPr>
            <a:picLocks noChangeAspect="1"/>
          </p:cNvPicPr>
          <p:nvPr/>
        </p:nvPicPr>
        <p:blipFill>
          <a:blip r:embed="rId2"/>
          <a:stretch>
            <a:fillRect/>
          </a:stretch>
        </p:blipFill>
        <p:spPr>
          <a:xfrm>
            <a:off x="6705600" y="1027906"/>
            <a:ext cx="4648199" cy="4648199"/>
          </a:xfrm>
          <a:prstGeom prst="rect">
            <a:avLst/>
          </a:prstGeom>
        </p:spPr>
      </p:pic>
    </p:spTree>
    <p:extLst>
      <p:ext uri="{BB962C8B-B14F-4D97-AF65-F5344CB8AC3E}">
        <p14:creationId xmlns:p14="http://schemas.microsoft.com/office/powerpoint/2010/main" val="8198256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I.N.V.E.S.T. in your stories!</a:t>
            </a:r>
            <a:endParaRPr lang="en-US" dirty="0"/>
          </a:p>
        </p:txBody>
      </p:sp>
      <p:sp>
        <p:nvSpPr>
          <p:cNvPr id="3" name="Text Placeholder 2"/>
          <p:cNvSpPr>
            <a:spLocks noGrp="1"/>
          </p:cNvSpPr>
          <p:nvPr>
            <p:ph type="body" idx="1"/>
          </p:nvPr>
        </p:nvSpPr>
        <p:spPr/>
        <p:txBody>
          <a:bodyPr/>
          <a:lstStyle/>
          <a:p>
            <a:pPr marL="177800" indent="0">
              <a:buNone/>
            </a:pPr>
            <a:r>
              <a:rPr lang="en-US" dirty="0"/>
              <a:t>• Independent</a:t>
            </a:r>
          </a:p>
          <a:p>
            <a:pPr marL="177800" indent="0">
              <a:buNone/>
            </a:pPr>
            <a:r>
              <a:rPr lang="en-US" dirty="0"/>
              <a:t>• Negotiable</a:t>
            </a:r>
          </a:p>
          <a:p>
            <a:pPr marL="177800" indent="0">
              <a:buNone/>
            </a:pPr>
            <a:r>
              <a:rPr lang="en-US" dirty="0"/>
              <a:t>• Valuable</a:t>
            </a:r>
          </a:p>
          <a:p>
            <a:pPr marL="177800" indent="0">
              <a:buNone/>
            </a:pPr>
            <a:r>
              <a:rPr lang="en-US" dirty="0"/>
              <a:t>• Estimable</a:t>
            </a:r>
          </a:p>
          <a:p>
            <a:pPr marL="177800" indent="0">
              <a:buNone/>
            </a:pPr>
            <a:r>
              <a:rPr lang="en-US" dirty="0"/>
              <a:t>• Sized appropriately</a:t>
            </a:r>
          </a:p>
          <a:p>
            <a:pPr marL="177800" indent="0">
              <a:buNone/>
            </a:pPr>
            <a:r>
              <a:rPr lang="en-US" dirty="0"/>
              <a:t>• Testable</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46</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019671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Acceptance criteria</a:t>
            </a:r>
            <a:endParaRPr lang="en-US" dirty="0"/>
          </a:p>
        </p:txBody>
      </p:sp>
      <p:sp>
        <p:nvSpPr>
          <p:cNvPr id="3" name="Text Placeholder 2"/>
          <p:cNvSpPr>
            <a:spLocks noGrp="1"/>
          </p:cNvSpPr>
          <p:nvPr>
            <p:ph type="body" idx="1"/>
          </p:nvPr>
        </p:nvSpPr>
        <p:spPr/>
        <p:txBody>
          <a:bodyPr/>
          <a:lstStyle/>
          <a:p>
            <a:pPr marL="177800" indent="0">
              <a:buNone/>
            </a:pPr>
            <a:r>
              <a:rPr lang="en-US" dirty="0"/>
              <a:t>Acceptance Criteria are the requirements that have to be met for a story to be assessed as complete.</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47</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4" name="Picture 3"/>
          <p:cNvPicPr>
            <a:picLocks noChangeAspect="1"/>
          </p:cNvPicPr>
          <p:nvPr/>
        </p:nvPicPr>
        <p:blipFill>
          <a:blip r:embed="rId2"/>
          <a:stretch>
            <a:fillRect/>
          </a:stretch>
        </p:blipFill>
        <p:spPr>
          <a:xfrm>
            <a:off x="7187102" y="870604"/>
            <a:ext cx="2846996" cy="4920596"/>
          </a:xfrm>
          <a:prstGeom prst="rect">
            <a:avLst/>
          </a:prstGeom>
        </p:spPr>
      </p:pic>
    </p:spTree>
    <p:extLst>
      <p:ext uri="{BB962C8B-B14F-4D97-AF65-F5344CB8AC3E}">
        <p14:creationId xmlns:p14="http://schemas.microsoft.com/office/powerpoint/2010/main" val="1552217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Acceptance criteria</a:t>
            </a:r>
            <a:endParaRPr lang="en-US" dirty="0"/>
          </a:p>
        </p:txBody>
      </p:sp>
      <p:sp>
        <p:nvSpPr>
          <p:cNvPr id="3" name="Text Placeholder 2"/>
          <p:cNvSpPr>
            <a:spLocks noGrp="1"/>
          </p:cNvSpPr>
          <p:nvPr>
            <p:ph type="body" idx="1"/>
          </p:nvPr>
        </p:nvSpPr>
        <p:spPr>
          <a:xfrm>
            <a:off x="1107141" y="1690687"/>
            <a:ext cx="9363635" cy="4351338"/>
          </a:xfrm>
        </p:spPr>
        <p:txBody>
          <a:bodyPr/>
          <a:lstStyle/>
          <a:p>
            <a:pPr marL="177800" indent="0">
              <a:buNone/>
            </a:pPr>
            <a:r>
              <a:rPr lang="en-US" dirty="0"/>
              <a:t>They are incredibly important in Scrum because they </a:t>
            </a:r>
            <a:r>
              <a:rPr lang="en-US" b="1" dirty="0"/>
              <a:t>spell out what a Product Owner expects</a:t>
            </a:r>
            <a:r>
              <a:rPr lang="en-US" dirty="0"/>
              <a:t> and what a team needs to accomplish. </a:t>
            </a:r>
          </a:p>
          <a:p>
            <a:pPr marL="177800" indent="0">
              <a:buNone/>
            </a:pPr>
            <a:br>
              <a:rPr lang="en-US" dirty="0"/>
            </a:br>
            <a:r>
              <a:rPr lang="en-US" dirty="0"/>
              <a:t>There are no hairs to split and no points to argue. If it’s in the acceptance criteria, then it </a:t>
            </a:r>
            <a:r>
              <a:rPr lang="en-US" b="1" dirty="0"/>
              <a:t>needs to be in the release</a:t>
            </a:r>
            <a:r>
              <a:rPr lang="en-US" dirty="0"/>
              <a:t>. </a:t>
            </a:r>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48</a:t>
            </a:fld>
            <a:endParaRPr lang="pl-PL" sz="1200">
              <a:solidFill>
                <a:srgbClr val="888888"/>
              </a:solidFill>
              <a:latin typeface="Calibri"/>
              <a:ea typeface="Calibri"/>
              <a:cs typeface="Calibri"/>
              <a:sym typeface="Calibri"/>
            </a:endParaRPr>
          </a:p>
        </p:txBody>
      </p:sp>
      <p:sp>
        <p:nvSpPr>
          <p:cNvPr id="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820273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2650378"/>
            <a:ext cx="5181600" cy="4351338"/>
          </a:xfrm>
        </p:spPr>
        <p:txBody>
          <a:bodyPr/>
          <a:lstStyle/>
          <a:p>
            <a:pPr marL="177800" indent="0">
              <a:buNone/>
            </a:pPr>
            <a:r>
              <a:rPr lang="en-US" dirty="0"/>
              <a:t>Effective SCRUM</a:t>
            </a:r>
          </a:p>
          <a:p>
            <a:pPr marL="177800" indent="0">
              <a:buNone/>
            </a:pPr>
            <a:endParaRPr lang="en-US" dirty="0"/>
          </a:p>
          <a:p>
            <a:pPr marL="177800" indent="0">
              <a:buNone/>
            </a:pPr>
            <a:r>
              <a:rPr lang="en-US" dirty="0"/>
              <a:t>What to do and what - not.</a:t>
            </a:r>
          </a:p>
          <a:p>
            <a:pPr marL="177800" indent="0">
              <a:buNone/>
            </a:pPr>
            <a:endParaRPr lang="en-US" dirty="0"/>
          </a:p>
          <a:p>
            <a:pPr marL="0" indent="0">
              <a:lnSpc>
                <a:spcPct val="100000"/>
              </a:lnSpc>
              <a:spcBef>
                <a:spcPts val="0"/>
              </a:spcBef>
              <a:buClrTx/>
              <a:buSzTx/>
              <a:buNone/>
            </a:pPr>
            <a:endParaRPr lang="en-US" dirty="0"/>
          </a:p>
        </p:txBody>
      </p:sp>
      <p:sp>
        <p:nvSpPr>
          <p:cNvPr id="5" name="Slide Number Placeholder 4"/>
          <p:cNvSpPr>
            <a:spLocks noGrp="1"/>
          </p:cNvSpPr>
          <p:nvPr>
            <p:ph type="sldNum" idx="12"/>
          </p:nvPr>
        </p:nvSpPr>
        <p:spPr/>
        <p:txBody>
          <a:bodyPr/>
          <a:lstStyle/>
          <a:p>
            <a:pPr marL="0" marR="0" lvl="0" indent="0" algn="r" rtl="0">
              <a:spcBef>
                <a:spcPts val="0"/>
              </a:spcBef>
              <a:buSzPct val="25000"/>
              <a:buNone/>
            </a:pPr>
            <a:fld id="{00000000-1234-1234-1234-123412341234}" type="slidenum">
              <a:rPr lang="pl-PL" sz="1200" smtClean="0">
                <a:solidFill>
                  <a:srgbClr val="888888"/>
                </a:solidFill>
                <a:latin typeface="Calibri"/>
                <a:ea typeface="Calibri"/>
                <a:cs typeface="Calibri"/>
                <a:sym typeface="Calibri"/>
              </a:rPr>
              <a:t>49</a:t>
            </a:fld>
            <a:endParaRPr lang="pl-PL" sz="1200">
              <a:solidFill>
                <a:srgbClr val="888888"/>
              </a:solidFill>
              <a:latin typeface="Calibri"/>
              <a:ea typeface="Calibri"/>
              <a:cs typeface="Calibri"/>
              <a:sym typeface="Calibri"/>
            </a:endParaRPr>
          </a:p>
        </p:txBody>
      </p:sp>
      <p:sp>
        <p:nvSpPr>
          <p:cNvPr id="6"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dirty="0" err="1">
                <a:solidFill>
                  <a:srgbClr val="000000"/>
                </a:solidFill>
                <a:latin typeface="Calibri"/>
                <a:ea typeface="Calibri"/>
                <a:cs typeface="Calibri"/>
                <a:sym typeface="Calibri"/>
              </a:rPr>
              <a:t>www.infoshareacademy.com</a:t>
            </a:r>
            <a:endParaRPr lang="pl-PL" sz="1800" dirty="0">
              <a:solidFill>
                <a:srgbClr val="000000"/>
              </a:solidFill>
              <a:latin typeface="Calibri"/>
              <a:ea typeface="Calibri"/>
              <a:cs typeface="Calibri"/>
              <a:sym typeface="Calibri"/>
            </a:endParaRPr>
          </a:p>
        </p:txBody>
      </p:sp>
      <p:pic>
        <p:nvPicPr>
          <p:cNvPr id="2" name="Picture 1"/>
          <p:cNvPicPr>
            <a:picLocks noChangeAspect="1"/>
          </p:cNvPicPr>
          <p:nvPr/>
        </p:nvPicPr>
        <p:blipFill>
          <a:blip r:embed="rId2"/>
          <a:stretch>
            <a:fillRect/>
          </a:stretch>
        </p:blipFill>
        <p:spPr>
          <a:xfrm>
            <a:off x="5671671" y="1071656"/>
            <a:ext cx="5539392" cy="5129959"/>
          </a:xfrm>
          <a:prstGeom prst="rect">
            <a:avLst/>
          </a:prstGeom>
        </p:spPr>
      </p:pic>
    </p:spTree>
    <p:extLst>
      <p:ext uri="{BB962C8B-B14F-4D97-AF65-F5344CB8AC3E}">
        <p14:creationId xmlns:p14="http://schemas.microsoft.com/office/powerpoint/2010/main" val="1512403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5</a:t>
            </a:fld>
            <a:endParaRPr lang="pl-PL" sz="1200">
              <a:solidFill>
                <a:srgbClr val="888888"/>
              </a:solidFill>
              <a:latin typeface="Calibri"/>
              <a:ea typeface="Calibri"/>
              <a:cs typeface="Calibri"/>
              <a:sym typeface="Calibri"/>
            </a:endParaRPr>
          </a:p>
        </p:txBody>
      </p:sp>
      <p:sp>
        <p:nvSpPr>
          <p:cNvPr id="6" name="Rectangle 5"/>
          <p:cNvSpPr/>
          <p:nvPr/>
        </p:nvSpPr>
        <p:spPr>
          <a:xfrm>
            <a:off x="1640541" y="2355228"/>
            <a:ext cx="8910916" cy="3539430"/>
          </a:xfrm>
          <a:prstGeom prst="rect">
            <a:avLst/>
          </a:prstGeom>
        </p:spPr>
        <p:txBody>
          <a:bodyPr wrap="square">
            <a:spAutoFit/>
          </a:bodyPr>
          <a:lstStyle/>
          <a:p>
            <a:r>
              <a:rPr lang="en-US" sz="2800" b="1" dirty="0">
                <a:latin typeface="Calibri" charset="0"/>
                <a:ea typeface="Calibri" charset="0"/>
                <a:cs typeface="Calibri" charset="0"/>
              </a:rPr>
              <a:t>Our highest priority is to satisfy the customer</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through early and continuous delivery</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of valuable software.</a:t>
            </a:r>
          </a:p>
          <a:p>
            <a:endParaRPr lang="en-US" sz="2800" b="1" dirty="0">
              <a:latin typeface="Calibri" charset="0"/>
              <a:ea typeface="Calibri" charset="0"/>
              <a:cs typeface="Calibri" charset="0"/>
            </a:endParaRPr>
          </a:p>
          <a:p>
            <a:r>
              <a:rPr lang="en-US" sz="2800" b="1" dirty="0">
                <a:latin typeface="Calibri" charset="0"/>
                <a:ea typeface="Calibri" charset="0"/>
                <a:cs typeface="Calibri" charset="0"/>
              </a:rPr>
              <a:t>Welcome changing requirements, even late in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development. Agile processes harness change for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the customer's competitive advantage.</a:t>
            </a:r>
            <a:endParaRPr lang="en-US" sz="2800" dirty="0">
              <a:latin typeface="Calibri" charset="0"/>
              <a:ea typeface="Calibri" charset="0"/>
              <a:cs typeface="Calibri" charset="0"/>
            </a:endParaRPr>
          </a:p>
          <a:p>
            <a:endParaRPr lang="en-US" sz="2800" dirty="0"/>
          </a:p>
        </p:txBody>
      </p:sp>
      <p:sp>
        <p:nvSpPr>
          <p:cNvPr id="7" name="Rectangle 6"/>
          <p:cNvSpPr/>
          <p:nvPr/>
        </p:nvSpPr>
        <p:spPr>
          <a:xfrm>
            <a:off x="2977998" y="1247205"/>
            <a:ext cx="6236003" cy="646331"/>
          </a:xfrm>
          <a:prstGeom prst="rect">
            <a:avLst/>
          </a:prstGeom>
        </p:spPr>
        <p:txBody>
          <a:bodyPr wrap="none">
            <a:spAutoFit/>
          </a:bodyPr>
          <a:lstStyle/>
          <a:p>
            <a:pPr algn="ctr"/>
            <a:r>
              <a:rPr lang="en-US" sz="3600" b="1" dirty="0">
                <a:latin typeface="Calibri" charset="0"/>
                <a:ea typeface="Calibri" charset="0"/>
                <a:cs typeface="Calibri" charset="0"/>
              </a:rPr>
              <a:t>The Agile Manifesto - Principles</a:t>
            </a:r>
            <a:endParaRPr lang="en-US" sz="3600" dirty="0">
              <a:latin typeface="Calibri" charset="0"/>
              <a:ea typeface="Calibri" charset="0"/>
              <a:cs typeface="Calibri" charset="0"/>
            </a:endParaRPr>
          </a:p>
        </p:txBody>
      </p:sp>
    </p:spTree>
    <p:extLst>
      <p:ext uri="{BB962C8B-B14F-4D97-AF65-F5344CB8AC3E}">
        <p14:creationId xmlns:p14="http://schemas.microsoft.com/office/powerpoint/2010/main" val="20359631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0"/>
            <a:ext cx="10515599" cy="1325562"/>
          </a:xfrm>
          <a:prstGeom prst="rect">
            <a:avLst/>
          </a:prstGeom>
          <a:noFill/>
          <a:ln>
            <a:noFill/>
          </a:ln>
        </p:spPr>
        <p:txBody>
          <a:bodyPr wrap="square" lIns="91425" tIns="45700" rIns="91425" bIns="45700" anchor="ctr" anchorCtr="0">
            <a:noAutofit/>
          </a:bodyPr>
          <a:lstStyle/>
          <a:p>
            <a:r>
              <a:rPr lang="en-US" sz="4000"/>
              <a:t>Be a Tragic SCRUM Participant</a:t>
            </a:r>
          </a:p>
        </p:txBody>
      </p:sp>
      <p:sp>
        <p:nvSpPr>
          <p:cNvPr id="9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98" name="Shape 98"/>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50</a:t>
            </a:fld>
            <a:endParaRPr lang="pl-PL" sz="1200">
              <a:solidFill>
                <a:srgbClr val="888888"/>
              </a:solidFill>
              <a:latin typeface="Calibri"/>
              <a:ea typeface="Calibri"/>
              <a:cs typeface="Calibri"/>
              <a:sym typeface="Calibri"/>
            </a:endParaRPr>
          </a:p>
        </p:txBody>
      </p:sp>
      <p:sp>
        <p:nvSpPr>
          <p:cNvPr id="2" name="Rectangle 1"/>
          <p:cNvSpPr/>
          <p:nvPr/>
        </p:nvSpPr>
        <p:spPr>
          <a:xfrm>
            <a:off x="1089211" y="845046"/>
            <a:ext cx="8892988" cy="5693866"/>
          </a:xfrm>
          <a:prstGeom prst="rect">
            <a:avLst/>
          </a:prstGeom>
        </p:spPr>
        <p:txBody>
          <a:bodyPr wrap="square">
            <a:spAutoFit/>
          </a:bodyPr>
          <a:lstStyle/>
          <a:p>
            <a:pPr>
              <a:buFont typeface="Arial" charset="0"/>
              <a:buChar char="•"/>
            </a:pPr>
            <a:r>
              <a:rPr lang="en-US" sz="2800" dirty="0">
                <a:solidFill>
                  <a:schemeClr val="tx1"/>
                </a:solidFill>
                <a:latin typeface="Calibri" charset="0"/>
                <a:ea typeface="Calibri" charset="0"/>
                <a:cs typeface="Calibri" charset="0"/>
              </a:rPr>
              <a:t> Don’t care about Scrum - it’s only boring stand-ups.</a:t>
            </a:r>
          </a:p>
          <a:p>
            <a:pPr>
              <a:buFont typeface="Arial" charset="0"/>
              <a:buChar char="•"/>
            </a:pPr>
            <a:r>
              <a:rPr lang="en-US" sz="2800" dirty="0">
                <a:solidFill>
                  <a:schemeClr val="tx1"/>
                </a:solidFill>
                <a:latin typeface="Calibri" charset="0"/>
                <a:ea typeface="Calibri" charset="0"/>
                <a:cs typeface="Calibri" charset="0"/>
              </a:rPr>
              <a:t> Don’t care about what you do - someone will tell </a:t>
            </a:r>
          </a:p>
          <a:p>
            <a:r>
              <a:rPr lang="en-US" sz="2800" dirty="0">
                <a:solidFill>
                  <a:schemeClr val="tx1"/>
                </a:solidFill>
                <a:latin typeface="Calibri" charset="0"/>
                <a:ea typeface="Calibri" charset="0"/>
                <a:cs typeface="Calibri" charset="0"/>
              </a:rPr>
              <a:t>you eventually.</a:t>
            </a:r>
          </a:p>
          <a:p>
            <a:pPr>
              <a:buFont typeface="Arial" charset="0"/>
              <a:buChar char="•"/>
            </a:pPr>
            <a:r>
              <a:rPr lang="en-US" sz="2800" dirty="0">
                <a:solidFill>
                  <a:schemeClr val="tx1"/>
                </a:solidFill>
                <a:latin typeface="Calibri" charset="0"/>
                <a:ea typeface="Calibri" charset="0"/>
                <a:cs typeface="Calibri" charset="0"/>
              </a:rPr>
              <a:t> Don’t care about the product</a:t>
            </a:r>
          </a:p>
          <a:p>
            <a:pPr>
              <a:buFont typeface="Arial" charset="0"/>
              <a:buChar char="•"/>
            </a:pPr>
            <a:r>
              <a:rPr lang="en-US" sz="2800" dirty="0">
                <a:solidFill>
                  <a:schemeClr val="tx1"/>
                </a:solidFill>
                <a:latin typeface="Calibri" charset="0"/>
                <a:ea typeface="Calibri" charset="0"/>
                <a:cs typeface="Calibri" charset="0"/>
              </a:rPr>
              <a:t> Be a lone wolf.</a:t>
            </a:r>
          </a:p>
          <a:p>
            <a:pPr>
              <a:buFont typeface="Arial" charset="0"/>
              <a:buChar char="•"/>
            </a:pPr>
            <a:r>
              <a:rPr lang="en-US" sz="2800" dirty="0">
                <a:solidFill>
                  <a:schemeClr val="tx1"/>
                </a:solidFill>
                <a:latin typeface="Calibri" charset="0"/>
                <a:ea typeface="Calibri" charset="0"/>
                <a:cs typeface="Calibri" charset="0"/>
              </a:rPr>
              <a:t> Don’t care about your teammates.</a:t>
            </a:r>
          </a:p>
          <a:p>
            <a:pPr>
              <a:buFont typeface="Arial" charset="0"/>
              <a:buChar char="•"/>
            </a:pPr>
            <a:r>
              <a:rPr lang="en-US" sz="2800" dirty="0">
                <a:solidFill>
                  <a:schemeClr val="tx1"/>
                </a:solidFill>
                <a:latin typeface="Calibri" charset="0"/>
                <a:ea typeface="Calibri" charset="0"/>
                <a:cs typeface="Calibri" charset="0"/>
              </a:rPr>
              <a:t> F**k the effectiveness.</a:t>
            </a:r>
          </a:p>
          <a:p>
            <a:pPr>
              <a:buFont typeface="Arial" charset="0"/>
              <a:buChar char="•"/>
            </a:pPr>
            <a:r>
              <a:rPr lang="en-US" sz="2800" dirty="0">
                <a:solidFill>
                  <a:schemeClr val="tx1"/>
                </a:solidFill>
                <a:latin typeface="Calibri" charset="0"/>
                <a:ea typeface="Calibri" charset="0"/>
                <a:cs typeface="Calibri" charset="0"/>
              </a:rPr>
              <a:t> Be passive.</a:t>
            </a:r>
          </a:p>
          <a:p>
            <a:pPr>
              <a:buFont typeface="Arial" charset="0"/>
              <a:buChar char="•"/>
            </a:pPr>
            <a:r>
              <a:rPr lang="en-US" sz="2800" dirty="0">
                <a:solidFill>
                  <a:schemeClr val="tx1"/>
                </a:solidFill>
                <a:latin typeface="Calibri" charset="0"/>
                <a:ea typeface="Calibri" charset="0"/>
                <a:cs typeface="Calibri" charset="0"/>
              </a:rPr>
              <a:t> Stall your work.</a:t>
            </a:r>
          </a:p>
          <a:p>
            <a:pPr>
              <a:buFont typeface="Arial" charset="0"/>
              <a:buChar char="•"/>
            </a:pPr>
            <a:r>
              <a:rPr lang="en-US" sz="2800" dirty="0">
                <a:solidFill>
                  <a:schemeClr val="tx1"/>
                </a:solidFill>
                <a:latin typeface="Calibri" charset="0"/>
                <a:ea typeface="Calibri" charset="0"/>
                <a:cs typeface="Calibri" charset="0"/>
              </a:rPr>
              <a:t> Take everything for granted.</a:t>
            </a:r>
          </a:p>
          <a:p>
            <a:pPr>
              <a:buFont typeface="Arial" charset="0"/>
              <a:buChar char="•"/>
            </a:pPr>
            <a:r>
              <a:rPr lang="en-US" sz="2800" dirty="0">
                <a:solidFill>
                  <a:schemeClr val="tx1"/>
                </a:solidFill>
                <a:latin typeface="Calibri" charset="0"/>
                <a:ea typeface="Calibri" charset="0"/>
                <a:cs typeface="Calibri" charset="0"/>
              </a:rPr>
              <a:t> Micromanage everyone’s else’s work.</a:t>
            </a:r>
          </a:p>
          <a:p>
            <a:pPr>
              <a:buFont typeface="Arial" charset="0"/>
              <a:buChar char="•"/>
            </a:pPr>
            <a:r>
              <a:rPr lang="en-US" sz="2800" dirty="0">
                <a:solidFill>
                  <a:schemeClr val="tx1"/>
                </a:solidFill>
                <a:latin typeface="Calibri" charset="0"/>
                <a:ea typeface="Calibri" charset="0"/>
                <a:cs typeface="Calibri" charset="0"/>
              </a:rPr>
              <a:t> Be irreplaceable.</a:t>
            </a:r>
          </a:p>
          <a:p>
            <a:pPr>
              <a:buFont typeface="Arial" charset="0"/>
              <a:buChar char="•"/>
            </a:pPr>
            <a:r>
              <a:rPr lang="en-US" sz="2800" dirty="0">
                <a:solidFill>
                  <a:schemeClr val="tx1"/>
                </a:solidFill>
                <a:latin typeface="Calibri" charset="0"/>
                <a:ea typeface="Calibri" charset="0"/>
                <a:cs typeface="Calibri" charset="0"/>
              </a:rPr>
              <a:t> Don’t improve - the process is sacred.</a:t>
            </a:r>
            <a:endParaRPr lang="en-US" sz="2800" dirty="0">
              <a:solidFill>
                <a:schemeClr val="tx1"/>
              </a:solidFill>
              <a:effectLst/>
              <a:latin typeface="Calibri" charset="0"/>
              <a:ea typeface="Calibri" charset="0"/>
              <a:cs typeface="Calibri"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0"/>
            <a:ext cx="10515599" cy="1325562"/>
          </a:xfrm>
          <a:prstGeom prst="rect">
            <a:avLst/>
          </a:prstGeom>
          <a:noFill/>
          <a:ln>
            <a:noFill/>
          </a:ln>
        </p:spPr>
        <p:txBody>
          <a:bodyPr wrap="square" lIns="91425" tIns="45700" rIns="91425" bIns="45700" anchor="ctr" anchorCtr="0">
            <a:noAutofit/>
          </a:bodyPr>
          <a:lstStyle/>
          <a:p>
            <a:r>
              <a:rPr lang="en-US" sz="4000" dirty="0"/>
              <a:t>Be a Perfect SCRUM Participant</a:t>
            </a:r>
          </a:p>
        </p:txBody>
      </p:sp>
      <p:sp>
        <p:nvSpPr>
          <p:cNvPr id="9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98" name="Shape 98"/>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51</a:t>
            </a:fld>
            <a:endParaRPr lang="pl-PL" sz="1200">
              <a:solidFill>
                <a:srgbClr val="888888"/>
              </a:solidFill>
              <a:latin typeface="Calibri"/>
              <a:ea typeface="Calibri"/>
              <a:cs typeface="Calibri"/>
              <a:sym typeface="Calibri"/>
            </a:endParaRPr>
          </a:p>
        </p:txBody>
      </p:sp>
      <p:sp>
        <p:nvSpPr>
          <p:cNvPr id="2" name="Rectangle 1"/>
          <p:cNvSpPr/>
          <p:nvPr/>
        </p:nvSpPr>
        <p:spPr>
          <a:xfrm>
            <a:off x="1089211" y="845046"/>
            <a:ext cx="8892988" cy="6124754"/>
          </a:xfrm>
          <a:prstGeom prst="rect">
            <a:avLst/>
          </a:prstGeom>
        </p:spPr>
        <p:txBody>
          <a:bodyPr wrap="square">
            <a:spAutoFit/>
          </a:bodyPr>
          <a:lstStyle/>
          <a:p>
            <a:pPr marL="457200" indent="-457200">
              <a:buFont typeface="Arial" charset="0"/>
              <a:buChar char="•"/>
            </a:pPr>
            <a:r>
              <a:rPr lang="en-US" sz="2800" dirty="0">
                <a:latin typeface="Calibri" charset="0"/>
                <a:ea typeface="Calibri" charset="0"/>
                <a:cs typeface="Calibri" charset="0"/>
              </a:rPr>
              <a:t>Know exactly what Scrum is and is not.</a:t>
            </a:r>
          </a:p>
          <a:p>
            <a:pPr marL="457200" indent="-457200">
              <a:buFont typeface="Arial" charset="0"/>
              <a:buChar char="•"/>
            </a:pPr>
            <a:r>
              <a:rPr lang="en-US" sz="2800" dirty="0">
                <a:latin typeface="Calibri" charset="0"/>
                <a:ea typeface="Calibri" charset="0"/>
                <a:cs typeface="Calibri" charset="0"/>
              </a:rPr>
              <a:t>Know exactly what you should do and what you should not.</a:t>
            </a:r>
          </a:p>
          <a:p>
            <a:pPr marL="457200" indent="-457200">
              <a:buFont typeface="Arial" charset="0"/>
              <a:buChar char="•"/>
            </a:pPr>
            <a:r>
              <a:rPr lang="en-US" sz="2800" dirty="0">
                <a:latin typeface="Calibri" charset="0"/>
                <a:ea typeface="Calibri" charset="0"/>
                <a:cs typeface="Calibri" charset="0"/>
              </a:rPr>
              <a:t>Have a strong sense of responsibility and high self-esteem.</a:t>
            </a:r>
          </a:p>
          <a:p>
            <a:pPr marL="457200" indent="-457200">
              <a:buFont typeface="Arial" charset="0"/>
              <a:buChar char="•"/>
            </a:pPr>
            <a:r>
              <a:rPr lang="en-US" sz="2800" dirty="0">
                <a:latin typeface="Calibri" charset="0"/>
                <a:ea typeface="Calibri" charset="0"/>
                <a:cs typeface="Calibri" charset="0"/>
              </a:rPr>
              <a:t>Have good teamwork skills.</a:t>
            </a:r>
          </a:p>
          <a:p>
            <a:pPr marL="457200" indent="-457200">
              <a:buFont typeface="Arial" charset="0"/>
              <a:buChar char="•"/>
            </a:pPr>
            <a:r>
              <a:rPr lang="en-US" sz="2800" dirty="0">
                <a:latin typeface="Calibri" charset="0"/>
                <a:ea typeface="Calibri" charset="0"/>
                <a:cs typeface="Calibri" charset="0"/>
              </a:rPr>
              <a:t>Care for your teammates.</a:t>
            </a:r>
          </a:p>
          <a:p>
            <a:pPr marL="457200" indent="-457200">
              <a:buFont typeface="Arial" charset="0"/>
              <a:buChar char="•"/>
            </a:pPr>
            <a:r>
              <a:rPr lang="en-US" sz="2800" dirty="0">
                <a:latin typeface="Calibri" charset="0"/>
                <a:ea typeface="Calibri" charset="0"/>
                <a:cs typeface="Calibri" charset="0"/>
              </a:rPr>
              <a:t>Work as effectively as you can.</a:t>
            </a:r>
          </a:p>
          <a:p>
            <a:pPr marL="457200" indent="-457200">
              <a:buFont typeface="Arial" charset="0"/>
              <a:buChar char="•"/>
            </a:pPr>
            <a:r>
              <a:rPr lang="en-US" sz="2800" dirty="0">
                <a:latin typeface="Calibri" charset="0"/>
                <a:ea typeface="Calibri" charset="0"/>
                <a:cs typeface="Calibri" charset="0"/>
              </a:rPr>
              <a:t>Be active and proactive.</a:t>
            </a:r>
          </a:p>
          <a:p>
            <a:pPr marL="457200" indent="-457200">
              <a:buFont typeface="Arial" charset="0"/>
              <a:buChar char="•"/>
            </a:pPr>
            <a:r>
              <a:rPr lang="en-US" sz="2800" dirty="0">
                <a:latin typeface="Calibri" charset="0"/>
                <a:ea typeface="Calibri" charset="0"/>
                <a:cs typeface="Calibri" charset="0"/>
              </a:rPr>
              <a:t>Do not procrastinate.</a:t>
            </a:r>
          </a:p>
          <a:p>
            <a:pPr marL="457200" indent="-457200">
              <a:buFont typeface="Arial" charset="0"/>
              <a:buChar char="•"/>
            </a:pPr>
            <a:r>
              <a:rPr lang="en-US" sz="2800" dirty="0">
                <a:latin typeface="Calibri" charset="0"/>
                <a:ea typeface="Calibri" charset="0"/>
                <a:cs typeface="Calibri" charset="0"/>
              </a:rPr>
              <a:t>Doubt and ask.</a:t>
            </a:r>
          </a:p>
          <a:p>
            <a:pPr marL="457200" indent="-457200">
              <a:buFont typeface="Arial" charset="0"/>
              <a:buChar char="•"/>
            </a:pPr>
            <a:r>
              <a:rPr lang="en-US" sz="2800" dirty="0">
                <a:latin typeface="Calibri" charset="0"/>
                <a:ea typeface="Calibri" charset="0"/>
                <a:cs typeface="Calibri" charset="0"/>
              </a:rPr>
              <a:t>Self-</a:t>
            </a:r>
            <a:r>
              <a:rPr lang="en-US" sz="2800" dirty="0" err="1">
                <a:latin typeface="Calibri" charset="0"/>
                <a:ea typeface="Calibri" charset="0"/>
                <a:cs typeface="Calibri" charset="0"/>
              </a:rPr>
              <a:t>organise</a:t>
            </a:r>
            <a:r>
              <a:rPr lang="en-US" sz="2800" dirty="0">
                <a:latin typeface="Calibri" charset="0"/>
                <a:ea typeface="Calibri" charset="0"/>
                <a:cs typeface="Calibri" charset="0"/>
              </a:rPr>
              <a:t>.</a:t>
            </a:r>
          </a:p>
          <a:p>
            <a:pPr marL="457200" indent="-457200">
              <a:buFont typeface="Arial" charset="0"/>
              <a:buChar char="•"/>
            </a:pPr>
            <a:r>
              <a:rPr lang="en-US" sz="2800" dirty="0">
                <a:latin typeface="Calibri" charset="0"/>
                <a:ea typeface="Calibri" charset="0"/>
                <a:cs typeface="Calibri" charset="0"/>
              </a:rPr>
              <a:t>Be replaceable.</a:t>
            </a:r>
          </a:p>
          <a:p>
            <a:pPr marL="457200" indent="-457200">
              <a:buFont typeface="Arial" charset="0"/>
              <a:buChar char="•"/>
            </a:pPr>
            <a:r>
              <a:rPr lang="en-US" sz="2800" dirty="0">
                <a:latin typeface="Calibri" charset="0"/>
                <a:ea typeface="Calibri" charset="0"/>
                <a:cs typeface="Calibri" charset="0"/>
              </a:rPr>
              <a:t>Improve.</a:t>
            </a:r>
          </a:p>
        </p:txBody>
      </p:sp>
    </p:spTree>
    <p:extLst>
      <p:ext uri="{BB962C8B-B14F-4D97-AF65-F5344CB8AC3E}">
        <p14:creationId xmlns:p14="http://schemas.microsoft.com/office/powerpoint/2010/main" val="11281628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2402474"/>
            <a:ext cx="10515599" cy="1325562"/>
          </a:xfrm>
          <a:prstGeom prst="rect">
            <a:avLst/>
          </a:prstGeom>
          <a:noFill/>
          <a:ln>
            <a:noFill/>
          </a:ln>
        </p:spPr>
        <p:txBody>
          <a:bodyPr wrap="square" lIns="91425" tIns="45700" rIns="91425" bIns="45700" anchor="ctr" anchorCtr="0">
            <a:noAutofit/>
          </a:bodyPr>
          <a:lstStyle/>
          <a:p>
            <a:pPr marL="0" marR="0" lvl="0" indent="0" algn="l" rtl="0">
              <a:lnSpc>
                <a:spcPct val="90000"/>
              </a:lnSpc>
              <a:spcBef>
                <a:spcPts val="0"/>
              </a:spcBef>
              <a:buClr>
                <a:schemeClr val="dk1"/>
              </a:buClr>
              <a:buSzPct val="25000"/>
              <a:buFont typeface="Calibri"/>
              <a:buNone/>
            </a:pPr>
            <a:r>
              <a:rPr lang="pl-PL" sz="4000" b="0" i="0" u="none" strike="noStrike" cap="none">
                <a:solidFill>
                  <a:schemeClr val="dk1"/>
                </a:solidFill>
                <a:latin typeface="Calibri"/>
                <a:ea typeface="Calibri"/>
                <a:cs typeface="Calibri"/>
                <a:sym typeface="Calibri"/>
              </a:rPr>
              <a:t>Dziękuję za uwagę</a:t>
            </a:r>
          </a:p>
        </p:txBody>
      </p:sp>
      <p:sp>
        <p:nvSpPr>
          <p:cNvPr id="97" name="Shape 97"/>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98" name="Shape 98"/>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52</a:t>
            </a:fld>
            <a:endParaRPr lang="pl-PL"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13295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6</a:t>
            </a:fld>
            <a:endParaRPr lang="pl-PL" sz="1200">
              <a:solidFill>
                <a:srgbClr val="888888"/>
              </a:solidFill>
              <a:latin typeface="Calibri"/>
              <a:ea typeface="Calibri"/>
              <a:cs typeface="Calibri"/>
              <a:sym typeface="Calibri"/>
            </a:endParaRPr>
          </a:p>
        </p:txBody>
      </p:sp>
      <p:sp>
        <p:nvSpPr>
          <p:cNvPr id="6" name="Rectangle 5"/>
          <p:cNvSpPr/>
          <p:nvPr/>
        </p:nvSpPr>
        <p:spPr>
          <a:xfrm>
            <a:off x="1640541" y="2355228"/>
            <a:ext cx="8910916" cy="2677656"/>
          </a:xfrm>
          <a:prstGeom prst="rect">
            <a:avLst/>
          </a:prstGeom>
        </p:spPr>
        <p:txBody>
          <a:bodyPr wrap="square">
            <a:spAutoFit/>
          </a:bodyPr>
          <a:lstStyle/>
          <a:p>
            <a:r>
              <a:rPr lang="en-US" sz="2800" b="1" dirty="0">
                <a:latin typeface="Calibri" charset="0"/>
                <a:ea typeface="Calibri" charset="0"/>
                <a:cs typeface="Calibri" charset="0"/>
              </a:rPr>
              <a:t>Deliver working software frequently, from a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couple of weeks to a couple of months, with a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preference to the shorter timescale.</a:t>
            </a:r>
            <a:endParaRPr lang="en-US" sz="2800" dirty="0">
              <a:latin typeface="Calibri" charset="0"/>
              <a:ea typeface="Calibri" charset="0"/>
              <a:cs typeface="Calibri" charset="0"/>
            </a:endParaRPr>
          </a:p>
          <a:p>
            <a:endParaRPr lang="en-US" sz="2800" b="1" dirty="0">
              <a:latin typeface="Calibri" charset="0"/>
              <a:ea typeface="Calibri" charset="0"/>
              <a:cs typeface="Calibri" charset="0"/>
            </a:endParaRPr>
          </a:p>
          <a:p>
            <a:r>
              <a:rPr lang="en-US" sz="2800" b="1" dirty="0">
                <a:latin typeface="Calibri" charset="0"/>
                <a:ea typeface="Calibri" charset="0"/>
                <a:cs typeface="Calibri" charset="0"/>
              </a:rPr>
              <a:t>Business people and developers must work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together daily throughout the project.</a:t>
            </a:r>
            <a:endParaRPr lang="en-US" sz="2800" dirty="0">
              <a:latin typeface="Calibri" charset="0"/>
              <a:ea typeface="Calibri" charset="0"/>
              <a:cs typeface="Calibri" charset="0"/>
            </a:endParaRPr>
          </a:p>
        </p:txBody>
      </p:sp>
      <p:sp>
        <p:nvSpPr>
          <p:cNvPr id="7" name="Rectangle 6"/>
          <p:cNvSpPr/>
          <p:nvPr/>
        </p:nvSpPr>
        <p:spPr>
          <a:xfrm>
            <a:off x="2977998" y="1247205"/>
            <a:ext cx="6236003" cy="646331"/>
          </a:xfrm>
          <a:prstGeom prst="rect">
            <a:avLst/>
          </a:prstGeom>
        </p:spPr>
        <p:txBody>
          <a:bodyPr wrap="none">
            <a:spAutoFit/>
          </a:bodyPr>
          <a:lstStyle/>
          <a:p>
            <a:pPr algn="ctr"/>
            <a:r>
              <a:rPr lang="en-US" sz="3600" b="1" dirty="0">
                <a:latin typeface="Calibri" charset="0"/>
                <a:ea typeface="Calibri" charset="0"/>
                <a:cs typeface="Calibri" charset="0"/>
              </a:rPr>
              <a:t>The Agile Manifesto - Principles</a:t>
            </a:r>
            <a:endParaRPr lang="en-US" sz="3600" dirty="0">
              <a:latin typeface="Calibri" charset="0"/>
              <a:ea typeface="Calibri" charset="0"/>
              <a:cs typeface="Calibri" charset="0"/>
            </a:endParaRPr>
          </a:p>
        </p:txBody>
      </p:sp>
    </p:spTree>
    <p:extLst>
      <p:ext uri="{BB962C8B-B14F-4D97-AF65-F5344CB8AC3E}">
        <p14:creationId xmlns:p14="http://schemas.microsoft.com/office/powerpoint/2010/main" val="1857170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7</a:t>
            </a:fld>
            <a:endParaRPr lang="pl-PL" sz="1200">
              <a:solidFill>
                <a:srgbClr val="888888"/>
              </a:solidFill>
              <a:latin typeface="Calibri"/>
              <a:ea typeface="Calibri"/>
              <a:cs typeface="Calibri"/>
              <a:sym typeface="Calibri"/>
            </a:endParaRPr>
          </a:p>
        </p:txBody>
      </p:sp>
      <p:sp>
        <p:nvSpPr>
          <p:cNvPr id="6" name="Rectangle 5"/>
          <p:cNvSpPr/>
          <p:nvPr/>
        </p:nvSpPr>
        <p:spPr>
          <a:xfrm>
            <a:off x="1640541" y="2355228"/>
            <a:ext cx="8910916" cy="3108543"/>
          </a:xfrm>
          <a:prstGeom prst="rect">
            <a:avLst/>
          </a:prstGeom>
        </p:spPr>
        <p:txBody>
          <a:bodyPr wrap="square">
            <a:spAutoFit/>
          </a:bodyPr>
          <a:lstStyle/>
          <a:p>
            <a:r>
              <a:rPr lang="en-US" sz="2800" b="1" dirty="0">
                <a:latin typeface="Calibri" charset="0"/>
                <a:ea typeface="Calibri" charset="0"/>
                <a:cs typeface="Calibri" charset="0"/>
              </a:rPr>
              <a:t>Build projects around motivated individuals.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Give them the environment and support they need,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and trust them to get the job done.</a:t>
            </a:r>
            <a:endParaRPr lang="en-US" sz="2800" dirty="0">
              <a:latin typeface="Calibri" charset="0"/>
              <a:ea typeface="Calibri" charset="0"/>
              <a:cs typeface="Calibri" charset="0"/>
            </a:endParaRPr>
          </a:p>
          <a:p>
            <a:endParaRPr lang="en-US" sz="2800" b="1" dirty="0">
              <a:latin typeface="Calibri" charset="0"/>
              <a:ea typeface="Calibri" charset="0"/>
              <a:cs typeface="Calibri" charset="0"/>
            </a:endParaRPr>
          </a:p>
          <a:p>
            <a:r>
              <a:rPr lang="en-US" sz="2800" b="1" dirty="0">
                <a:latin typeface="Calibri" charset="0"/>
                <a:ea typeface="Calibri" charset="0"/>
                <a:cs typeface="Calibri" charset="0"/>
              </a:rPr>
              <a:t>The most efficient and effective method of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conveying information to and within a development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team is face-to-face conversation.</a:t>
            </a:r>
            <a:endParaRPr lang="en-US" sz="2800" dirty="0">
              <a:latin typeface="Calibri" charset="0"/>
              <a:ea typeface="Calibri" charset="0"/>
              <a:cs typeface="Calibri" charset="0"/>
            </a:endParaRPr>
          </a:p>
        </p:txBody>
      </p:sp>
      <p:sp>
        <p:nvSpPr>
          <p:cNvPr id="7" name="Rectangle 6"/>
          <p:cNvSpPr/>
          <p:nvPr/>
        </p:nvSpPr>
        <p:spPr>
          <a:xfrm>
            <a:off x="2977998" y="1247205"/>
            <a:ext cx="6236003" cy="646331"/>
          </a:xfrm>
          <a:prstGeom prst="rect">
            <a:avLst/>
          </a:prstGeom>
        </p:spPr>
        <p:txBody>
          <a:bodyPr wrap="none">
            <a:spAutoFit/>
          </a:bodyPr>
          <a:lstStyle/>
          <a:p>
            <a:pPr algn="ctr"/>
            <a:r>
              <a:rPr lang="en-US" sz="3600" b="1" dirty="0">
                <a:latin typeface="Calibri" charset="0"/>
                <a:ea typeface="Calibri" charset="0"/>
                <a:cs typeface="Calibri" charset="0"/>
              </a:rPr>
              <a:t>The Agile Manifesto - Principles</a:t>
            </a:r>
            <a:endParaRPr lang="en-US" sz="3600" dirty="0">
              <a:latin typeface="Calibri" charset="0"/>
              <a:ea typeface="Calibri" charset="0"/>
              <a:cs typeface="Calibri" charset="0"/>
            </a:endParaRPr>
          </a:p>
        </p:txBody>
      </p:sp>
    </p:spTree>
    <p:extLst>
      <p:ext uri="{BB962C8B-B14F-4D97-AF65-F5344CB8AC3E}">
        <p14:creationId xmlns:p14="http://schemas.microsoft.com/office/powerpoint/2010/main" val="1376814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8</a:t>
            </a:fld>
            <a:endParaRPr lang="pl-PL" sz="1200">
              <a:solidFill>
                <a:srgbClr val="888888"/>
              </a:solidFill>
              <a:latin typeface="Calibri"/>
              <a:ea typeface="Calibri"/>
              <a:cs typeface="Calibri"/>
              <a:sym typeface="Calibri"/>
            </a:endParaRPr>
          </a:p>
        </p:txBody>
      </p:sp>
      <p:sp>
        <p:nvSpPr>
          <p:cNvPr id="6" name="Rectangle 5"/>
          <p:cNvSpPr/>
          <p:nvPr/>
        </p:nvSpPr>
        <p:spPr>
          <a:xfrm>
            <a:off x="1239370" y="2373157"/>
            <a:ext cx="9713258" cy="3970318"/>
          </a:xfrm>
          <a:prstGeom prst="rect">
            <a:avLst/>
          </a:prstGeom>
        </p:spPr>
        <p:txBody>
          <a:bodyPr wrap="square">
            <a:spAutoFit/>
          </a:bodyPr>
          <a:lstStyle/>
          <a:p>
            <a:r>
              <a:rPr lang="en-US" sz="2800" b="1" dirty="0">
                <a:latin typeface="Calibri" charset="0"/>
                <a:ea typeface="Calibri" charset="0"/>
                <a:cs typeface="Calibri" charset="0"/>
              </a:rPr>
              <a:t>Working software is the primary measure of progress.</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Agile processes promote sustainable development. </a:t>
            </a:r>
          </a:p>
          <a:p>
            <a:endParaRPr lang="en-US" sz="2800" dirty="0">
              <a:latin typeface="Calibri" charset="0"/>
              <a:ea typeface="Calibri" charset="0"/>
              <a:cs typeface="Calibri" charset="0"/>
            </a:endParaRPr>
          </a:p>
          <a:p>
            <a:r>
              <a:rPr lang="en-US" sz="2800" b="1" dirty="0">
                <a:latin typeface="Calibri" charset="0"/>
                <a:ea typeface="Calibri" charset="0"/>
                <a:cs typeface="Calibri" charset="0"/>
              </a:rPr>
              <a:t>The sponsors, developers, and users should be able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to maintain a constant pace indefinitely.</a:t>
            </a:r>
          </a:p>
          <a:p>
            <a:endParaRPr lang="en-US" sz="2800" b="1" dirty="0">
              <a:latin typeface="Calibri" charset="0"/>
              <a:ea typeface="Calibri" charset="0"/>
              <a:cs typeface="Calibri" charset="0"/>
            </a:endParaRPr>
          </a:p>
          <a:p>
            <a:r>
              <a:rPr lang="en-US" sz="2800" b="1" dirty="0">
                <a:latin typeface="Calibri" charset="0"/>
                <a:ea typeface="Calibri" charset="0"/>
                <a:cs typeface="Calibri" charset="0"/>
              </a:rPr>
              <a:t>Continuous attention to technical excellence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and good design enhances agility.</a:t>
            </a:r>
            <a:endParaRPr lang="en-US" sz="2800" dirty="0">
              <a:latin typeface="Calibri" charset="0"/>
              <a:ea typeface="Calibri" charset="0"/>
              <a:cs typeface="Calibri" charset="0"/>
            </a:endParaRPr>
          </a:p>
          <a:p>
            <a:endParaRPr lang="en-US" sz="2800" dirty="0"/>
          </a:p>
        </p:txBody>
      </p:sp>
      <p:sp>
        <p:nvSpPr>
          <p:cNvPr id="7" name="Rectangle 6"/>
          <p:cNvSpPr/>
          <p:nvPr/>
        </p:nvSpPr>
        <p:spPr>
          <a:xfrm>
            <a:off x="2977998" y="1247205"/>
            <a:ext cx="6236003" cy="646331"/>
          </a:xfrm>
          <a:prstGeom prst="rect">
            <a:avLst/>
          </a:prstGeom>
        </p:spPr>
        <p:txBody>
          <a:bodyPr wrap="none">
            <a:spAutoFit/>
          </a:bodyPr>
          <a:lstStyle/>
          <a:p>
            <a:pPr algn="ctr"/>
            <a:r>
              <a:rPr lang="en-US" sz="3600" b="1" dirty="0">
                <a:latin typeface="Calibri" charset="0"/>
                <a:ea typeface="Calibri" charset="0"/>
                <a:cs typeface="Calibri" charset="0"/>
              </a:rPr>
              <a:t>The Agile Manifesto - Principles</a:t>
            </a:r>
            <a:endParaRPr lang="en-US" sz="3600" dirty="0">
              <a:latin typeface="Calibri" charset="0"/>
              <a:ea typeface="Calibri" charset="0"/>
              <a:cs typeface="Calibri" charset="0"/>
            </a:endParaRPr>
          </a:p>
        </p:txBody>
      </p:sp>
    </p:spTree>
    <p:extLst>
      <p:ext uri="{BB962C8B-B14F-4D97-AF65-F5344CB8AC3E}">
        <p14:creationId xmlns:p14="http://schemas.microsoft.com/office/powerpoint/2010/main" val="1424443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71" name="Shape 71"/>
          <p:cNvSpPr txBox="1">
            <a:spLocks noGrp="1"/>
          </p:cNvSpPr>
          <p:nvPr>
            <p:ph type="ftr" idx="11"/>
          </p:nvPr>
        </p:nvSpPr>
        <p:spPr>
          <a:xfrm>
            <a:off x="4038600" y="6356350"/>
            <a:ext cx="4114800" cy="365125"/>
          </a:xfrm>
          <a:prstGeom prst="rect">
            <a:avLst/>
          </a:prstGeom>
          <a:noFill/>
          <a:ln>
            <a:noFill/>
          </a:ln>
        </p:spPr>
        <p:txBody>
          <a:bodyPr wrap="square" lIns="91425" tIns="45700" rIns="91425" bIns="45700" anchor="ctr" anchorCtr="0">
            <a:noAutofit/>
          </a:bodyPr>
          <a:lstStyle/>
          <a:p>
            <a:pPr marL="0" marR="0" lvl="0" indent="0" algn="ctr" rtl="0">
              <a:spcBef>
                <a:spcPts val="0"/>
              </a:spcBef>
              <a:buSzPct val="25000"/>
              <a:buNone/>
            </a:pPr>
            <a:r>
              <a:rPr lang="pl-PL" sz="1800">
                <a:solidFill>
                  <a:srgbClr val="000000"/>
                </a:solidFill>
                <a:latin typeface="Calibri"/>
                <a:ea typeface="Calibri"/>
                <a:cs typeface="Calibri"/>
                <a:sym typeface="Calibri"/>
              </a:rPr>
              <a:t>www.infoshareacademy.com</a:t>
            </a:r>
          </a:p>
        </p:txBody>
      </p:sp>
      <p:sp>
        <p:nvSpPr>
          <p:cNvPr id="72" name="Shape 72"/>
          <p:cNvSpPr txBox="1">
            <a:spLocks noGrp="1"/>
          </p:cNvSpPr>
          <p:nvPr>
            <p:ph type="sldNum" idx="12"/>
          </p:nvPr>
        </p:nvSpPr>
        <p:spPr>
          <a:xfrm>
            <a:off x="8610600" y="6356350"/>
            <a:ext cx="2743199"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pl-PL" sz="1200">
                <a:solidFill>
                  <a:srgbClr val="888888"/>
                </a:solidFill>
                <a:latin typeface="Calibri"/>
                <a:ea typeface="Calibri"/>
                <a:cs typeface="Calibri"/>
                <a:sym typeface="Calibri"/>
              </a:rPr>
              <a:t>9</a:t>
            </a:fld>
            <a:endParaRPr lang="pl-PL" sz="1200">
              <a:solidFill>
                <a:srgbClr val="888888"/>
              </a:solidFill>
              <a:latin typeface="Calibri"/>
              <a:ea typeface="Calibri"/>
              <a:cs typeface="Calibri"/>
              <a:sym typeface="Calibri"/>
            </a:endParaRPr>
          </a:p>
        </p:txBody>
      </p:sp>
      <p:sp>
        <p:nvSpPr>
          <p:cNvPr id="6" name="Rectangle 5"/>
          <p:cNvSpPr/>
          <p:nvPr/>
        </p:nvSpPr>
        <p:spPr>
          <a:xfrm>
            <a:off x="1640541" y="2355228"/>
            <a:ext cx="8910916" cy="4401205"/>
          </a:xfrm>
          <a:prstGeom prst="rect">
            <a:avLst/>
          </a:prstGeom>
        </p:spPr>
        <p:txBody>
          <a:bodyPr wrap="square">
            <a:spAutoFit/>
          </a:bodyPr>
          <a:lstStyle/>
          <a:p>
            <a:r>
              <a:rPr lang="en-US" sz="2800" b="1" dirty="0">
                <a:latin typeface="Calibri" charset="0"/>
                <a:ea typeface="Calibri" charset="0"/>
                <a:cs typeface="Calibri" charset="0"/>
              </a:rPr>
              <a:t>Simplicity--the art of maximizing the amount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of work not done--is essential.</a:t>
            </a:r>
          </a:p>
          <a:p>
            <a:endParaRPr lang="en-US" sz="2800" dirty="0">
              <a:latin typeface="Calibri" charset="0"/>
              <a:ea typeface="Calibri" charset="0"/>
              <a:cs typeface="Calibri" charset="0"/>
            </a:endParaRPr>
          </a:p>
          <a:p>
            <a:r>
              <a:rPr lang="en-US" sz="2800" b="1" dirty="0">
                <a:latin typeface="Calibri" charset="0"/>
                <a:ea typeface="Calibri" charset="0"/>
                <a:cs typeface="Calibri" charset="0"/>
              </a:rPr>
              <a:t>The best architectures, requirements, and designs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emerge from self-organizing teams.</a:t>
            </a:r>
          </a:p>
          <a:p>
            <a:endParaRPr lang="en-US" sz="2800" b="1" dirty="0">
              <a:latin typeface="Calibri" charset="0"/>
              <a:ea typeface="Calibri" charset="0"/>
              <a:cs typeface="Calibri" charset="0"/>
            </a:endParaRPr>
          </a:p>
          <a:p>
            <a:r>
              <a:rPr lang="en-US" sz="2800" b="1" dirty="0">
                <a:latin typeface="Calibri" charset="0"/>
                <a:ea typeface="Calibri" charset="0"/>
                <a:cs typeface="Calibri" charset="0"/>
              </a:rPr>
              <a:t>At regular intervals, the team reflects on how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to become more effective, then tunes and adjusts </a:t>
            </a:r>
            <a:endParaRPr lang="en-US" sz="2800" dirty="0">
              <a:latin typeface="Calibri" charset="0"/>
              <a:ea typeface="Calibri" charset="0"/>
              <a:cs typeface="Calibri" charset="0"/>
            </a:endParaRPr>
          </a:p>
          <a:p>
            <a:r>
              <a:rPr lang="en-US" sz="2800" b="1" dirty="0">
                <a:latin typeface="Calibri" charset="0"/>
                <a:ea typeface="Calibri" charset="0"/>
                <a:cs typeface="Calibri" charset="0"/>
              </a:rPr>
              <a:t>its behavior accordingly.</a:t>
            </a:r>
            <a:endParaRPr lang="en-US" sz="2800" dirty="0">
              <a:latin typeface="Calibri" charset="0"/>
              <a:ea typeface="Calibri" charset="0"/>
              <a:cs typeface="Calibri" charset="0"/>
            </a:endParaRPr>
          </a:p>
          <a:p>
            <a:endParaRPr lang="en-US" sz="2800" dirty="0"/>
          </a:p>
        </p:txBody>
      </p:sp>
      <p:sp>
        <p:nvSpPr>
          <p:cNvPr id="7" name="Rectangle 6"/>
          <p:cNvSpPr/>
          <p:nvPr/>
        </p:nvSpPr>
        <p:spPr>
          <a:xfrm>
            <a:off x="2977998" y="1247205"/>
            <a:ext cx="6236003" cy="646331"/>
          </a:xfrm>
          <a:prstGeom prst="rect">
            <a:avLst/>
          </a:prstGeom>
        </p:spPr>
        <p:txBody>
          <a:bodyPr wrap="none">
            <a:spAutoFit/>
          </a:bodyPr>
          <a:lstStyle/>
          <a:p>
            <a:pPr algn="ctr"/>
            <a:r>
              <a:rPr lang="en-US" sz="3600" b="1" dirty="0">
                <a:latin typeface="Calibri" charset="0"/>
                <a:ea typeface="Calibri" charset="0"/>
                <a:cs typeface="Calibri" charset="0"/>
              </a:rPr>
              <a:t>The Agile Manifesto - Principles</a:t>
            </a:r>
            <a:endParaRPr lang="en-US" sz="3600" dirty="0">
              <a:latin typeface="Calibri" charset="0"/>
              <a:ea typeface="Calibri" charset="0"/>
              <a:cs typeface="Calibri" charset="0"/>
            </a:endParaRPr>
          </a:p>
        </p:txBody>
      </p:sp>
    </p:spTree>
    <p:extLst>
      <p:ext uri="{BB962C8B-B14F-4D97-AF65-F5344CB8AC3E}">
        <p14:creationId xmlns:p14="http://schemas.microsoft.com/office/powerpoint/2010/main" val="952274397"/>
      </p:ext>
    </p:extLst>
  </p:cSld>
  <p:clrMapOvr>
    <a:masterClrMapping/>
  </p:clrMapOvr>
</p:sld>
</file>

<file path=ppt/theme/theme1.xml><?xml version="1.0" encoding="utf-8"?>
<a:theme xmlns:a="http://schemas.openxmlformats.org/drawingml/2006/main" name="1_Projekt niestandardowy">
  <a:themeElements>
    <a:clrScheme name="Pakiet 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1399</TotalTime>
  <Words>1365</Words>
  <Application>Microsoft Office PowerPoint</Application>
  <PresentationFormat>Panoramiczny</PresentationFormat>
  <Paragraphs>319</Paragraphs>
  <Slides>52</Slides>
  <Notes>14</Notes>
  <HiddenSlides>0</HiddenSlides>
  <MMClips>0</MMClips>
  <ScaleCrop>false</ScaleCrop>
  <HeadingPairs>
    <vt:vector size="6" baseType="variant">
      <vt:variant>
        <vt:lpstr>Używane czcionki</vt:lpstr>
      </vt:variant>
      <vt:variant>
        <vt:i4>3</vt:i4>
      </vt:variant>
      <vt:variant>
        <vt:lpstr>Motyw</vt:lpstr>
      </vt:variant>
      <vt:variant>
        <vt:i4>1</vt:i4>
      </vt:variant>
      <vt:variant>
        <vt:lpstr>Tytuły slajdów</vt:lpstr>
      </vt:variant>
      <vt:variant>
        <vt:i4>52</vt:i4>
      </vt:variant>
    </vt:vector>
  </HeadingPairs>
  <TitlesOfParts>
    <vt:vector size="56" baseType="lpstr">
      <vt:lpstr>Arial</vt:lpstr>
      <vt:lpstr>Calibri</vt:lpstr>
      <vt:lpstr>Helvetica Neue</vt:lpstr>
      <vt:lpstr>1_Projekt niestandardowy</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Lean Concepts</vt:lpstr>
      <vt:lpstr>Lean Principles</vt:lpstr>
      <vt:lpstr>Kanban</vt:lpstr>
      <vt:lpstr>Kanban rules</vt:lpstr>
      <vt:lpstr>What is SCRUM? </vt:lpstr>
      <vt:lpstr>What is SCRUM? </vt:lpstr>
      <vt:lpstr>What is SCRUM? </vt:lpstr>
      <vt:lpstr>Scrum characteristics </vt:lpstr>
      <vt:lpstr>Scrum characteristics </vt:lpstr>
      <vt:lpstr>Prezentacja programu PowerPoint</vt:lpstr>
      <vt:lpstr>Scrum Master</vt:lpstr>
      <vt:lpstr>Product Owner</vt:lpstr>
      <vt:lpstr>The Team</vt:lpstr>
      <vt:lpstr>Tuckmans group development stages</vt:lpstr>
      <vt:lpstr>Prezentacja programu PowerPoint</vt:lpstr>
      <vt:lpstr>Planning</vt:lpstr>
      <vt:lpstr>Daily stand-ups</vt:lpstr>
      <vt:lpstr>Sprints</vt:lpstr>
      <vt:lpstr>Sprint Reviews</vt:lpstr>
      <vt:lpstr>Sprint Retrospectives</vt:lpstr>
      <vt:lpstr>Scrum of Scrums</vt:lpstr>
      <vt:lpstr>Backlog Refinement/Grooming</vt:lpstr>
      <vt:lpstr>Estimating</vt:lpstr>
      <vt:lpstr>Estimating</vt:lpstr>
      <vt:lpstr>Estimating - velocity</vt:lpstr>
      <vt:lpstr>Planning poker</vt:lpstr>
      <vt:lpstr>Prezentacja programu PowerPoint</vt:lpstr>
      <vt:lpstr>Sprint Backlog</vt:lpstr>
      <vt:lpstr>Product Backlog</vt:lpstr>
      <vt:lpstr>Metrics</vt:lpstr>
      <vt:lpstr>Burndown chart</vt:lpstr>
      <vt:lpstr>Definition of Done</vt:lpstr>
      <vt:lpstr>User story</vt:lpstr>
      <vt:lpstr>I.N.V.E.S.T. in your stories!</vt:lpstr>
      <vt:lpstr>Acceptance criteria</vt:lpstr>
      <vt:lpstr>Acceptance criteria</vt:lpstr>
      <vt:lpstr>Prezentacja programu PowerPoint</vt:lpstr>
      <vt:lpstr>Be a Tragic SCRUM Participant</vt:lpstr>
      <vt:lpstr>Be a Perfect SCRUM Participant</vt:lpstr>
      <vt:lpstr>Dziękuję za uwagę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Krzysztof Majewski</cp:lastModifiedBy>
  <cp:revision>42</cp:revision>
  <dcterms:modified xsi:type="dcterms:W3CDTF">2018-11-17T15:45:45Z</dcterms:modified>
</cp:coreProperties>
</file>